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64" r:id="rId3"/>
    <p:sldId id="265" r:id="rId4"/>
    <p:sldId id="279" r:id="rId5"/>
    <p:sldId id="280" r:id="rId6"/>
    <p:sldId id="263" r:id="rId7"/>
    <p:sldId id="266" r:id="rId8"/>
    <p:sldId id="281" r:id="rId9"/>
    <p:sldId id="282" r:id="rId10"/>
    <p:sldId id="283" r:id="rId11"/>
    <p:sldId id="267" r:id="rId12"/>
    <p:sldId id="257" r:id="rId13"/>
    <p:sldId id="268" r:id="rId14"/>
    <p:sldId id="269" r:id="rId15"/>
    <p:sldId id="270" r:id="rId16"/>
    <p:sldId id="286" r:id="rId17"/>
    <p:sldId id="285" r:id="rId18"/>
    <p:sldId id="271" r:id="rId19"/>
    <p:sldId id="274" r:id="rId20"/>
    <p:sldId id="258" r:id="rId21"/>
    <p:sldId id="259" r:id="rId22"/>
    <p:sldId id="275" r:id="rId23"/>
    <p:sldId id="276" r:id="rId24"/>
    <p:sldId id="287" r:id="rId25"/>
    <p:sldId id="277" r:id="rId26"/>
    <p:sldId id="288" r:id="rId27"/>
    <p:sldId id="278" r:id="rId28"/>
    <p:sldId id="284" r:id="rId29"/>
    <p:sldId id="26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94486"/>
  </p:normalViewPr>
  <p:slideViewPr>
    <p:cSldViewPr snapToGrid="0" snapToObjects="1">
      <p:cViewPr varScale="1">
        <p:scale>
          <a:sx n="109" d="100"/>
          <a:sy n="109" d="100"/>
        </p:scale>
        <p:origin x="216" y="7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2.png>
</file>

<file path=ppt/media/image28.png>
</file>

<file path=ppt/media/image29.png>
</file>

<file path=ppt/media/image39.png>
</file>

<file path=ppt/media/image40.png>
</file>

<file path=ppt/media/image42.png>
</file>

<file path=ppt/media/image47.png>
</file>

<file path=ppt/media/image5.png>
</file>

<file path=ppt/media/image58.png>
</file>

<file path=ppt/media/image62.png>
</file>

<file path=ppt/media/image63.png>
</file>

<file path=ppt/media/image64.png>
</file>

<file path=ppt/media/image65.gi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326A0A-C704-6840-BB3E-8B346A38D516}" type="datetimeFigureOut">
              <a:rPr lang="en-US" smtClean="0"/>
              <a:t>4/25/23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1538B0-0551-F645-9C6B-3C852BE65511}" type="slidenum">
              <a:rPr lang="en-US" smtClean="0"/>
              <a:t>‹#›</a:t>
            </a:fld>
            <a:endParaRPr lang="en-US"/>
          </a:p>
        </p:txBody>
      </p:sp>
    </p:spTree>
    <p:extLst>
      <p:ext uri="{BB962C8B-B14F-4D97-AF65-F5344CB8AC3E}">
        <p14:creationId xmlns:p14="http://schemas.microsoft.com/office/powerpoint/2010/main" val="4088551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538B0-0551-F645-9C6B-3C852BE65511}" type="slidenum">
              <a:rPr lang="en-US" smtClean="0"/>
              <a:t>1</a:t>
            </a:fld>
            <a:endParaRPr lang="en-US"/>
          </a:p>
        </p:txBody>
      </p:sp>
    </p:spTree>
    <p:extLst>
      <p:ext uri="{BB962C8B-B14F-4D97-AF65-F5344CB8AC3E}">
        <p14:creationId xmlns:p14="http://schemas.microsoft.com/office/powerpoint/2010/main" val="498490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Gaussian errors good assumption because of the CLT</a:t>
            </a:r>
          </a:p>
        </p:txBody>
      </p:sp>
      <p:sp>
        <p:nvSpPr>
          <p:cNvPr id="4" name="Slide Number Placeholder 3"/>
          <p:cNvSpPr>
            <a:spLocks noGrp="1"/>
          </p:cNvSpPr>
          <p:nvPr>
            <p:ph type="sldNum" sz="quarter" idx="5"/>
          </p:nvPr>
        </p:nvSpPr>
        <p:spPr/>
        <p:txBody>
          <a:bodyPr/>
          <a:lstStyle/>
          <a:p>
            <a:fld id="{BB1538B0-0551-F645-9C6B-3C852BE65511}" type="slidenum">
              <a:rPr lang="en-US" smtClean="0"/>
              <a:t>8</a:t>
            </a:fld>
            <a:endParaRPr lang="en-US"/>
          </a:p>
        </p:txBody>
      </p:sp>
    </p:spTree>
    <p:extLst>
      <p:ext uri="{BB962C8B-B14F-4D97-AF65-F5344CB8AC3E}">
        <p14:creationId xmlns:p14="http://schemas.microsoft.com/office/powerpoint/2010/main" val="29614355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examples</a:t>
            </a:r>
          </a:p>
        </p:txBody>
      </p:sp>
      <p:sp>
        <p:nvSpPr>
          <p:cNvPr id="4" name="Slide Number Placeholder 3"/>
          <p:cNvSpPr>
            <a:spLocks noGrp="1"/>
          </p:cNvSpPr>
          <p:nvPr>
            <p:ph type="sldNum" sz="quarter" idx="5"/>
          </p:nvPr>
        </p:nvSpPr>
        <p:spPr/>
        <p:txBody>
          <a:bodyPr/>
          <a:lstStyle/>
          <a:p>
            <a:fld id="{BB1538B0-0551-F645-9C6B-3C852BE65511}" type="slidenum">
              <a:rPr lang="en-US" smtClean="0"/>
              <a:t>10</a:t>
            </a:fld>
            <a:endParaRPr lang="en-US"/>
          </a:p>
        </p:txBody>
      </p:sp>
    </p:spTree>
    <p:extLst>
      <p:ext uri="{BB962C8B-B14F-4D97-AF65-F5344CB8AC3E}">
        <p14:creationId xmlns:p14="http://schemas.microsoft.com/office/powerpoint/2010/main" val="997261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want to make the point that with least squares you get absolutely everything analytically</a:t>
            </a:r>
          </a:p>
        </p:txBody>
      </p:sp>
      <p:sp>
        <p:nvSpPr>
          <p:cNvPr id="4" name="Slide Number Placeholder 3"/>
          <p:cNvSpPr>
            <a:spLocks noGrp="1"/>
          </p:cNvSpPr>
          <p:nvPr>
            <p:ph type="sldNum" sz="quarter" idx="5"/>
          </p:nvPr>
        </p:nvSpPr>
        <p:spPr/>
        <p:txBody>
          <a:bodyPr/>
          <a:lstStyle/>
          <a:p>
            <a:fld id="{BB1538B0-0551-F645-9C6B-3C852BE65511}" type="slidenum">
              <a:rPr lang="en-US" smtClean="0"/>
              <a:t>16</a:t>
            </a:fld>
            <a:endParaRPr lang="en-US"/>
          </a:p>
        </p:txBody>
      </p:sp>
    </p:spTree>
    <p:extLst>
      <p:ext uri="{BB962C8B-B14F-4D97-AF65-F5344CB8AC3E}">
        <p14:creationId xmlns:p14="http://schemas.microsoft.com/office/powerpoint/2010/main" val="37482225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Allow you to compare between models</a:t>
            </a:r>
          </a:p>
        </p:txBody>
      </p:sp>
      <p:sp>
        <p:nvSpPr>
          <p:cNvPr id="4" name="Slide Number Placeholder 3"/>
          <p:cNvSpPr>
            <a:spLocks noGrp="1"/>
          </p:cNvSpPr>
          <p:nvPr>
            <p:ph type="sldNum" sz="quarter" idx="5"/>
          </p:nvPr>
        </p:nvSpPr>
        <p:spPr/>
        <p:txBody>
          <a:bodyPr/>
          <a:lstStyle/>
          <a:p>
            <a:fld id="{BB1538B0-0551-F645-9C6B-3C852BE65511}" type="slidenum">
              <a:rPr lang="en-US" smtClean="0"/>
              <a:t>18</a:t>
            </a:fld>
            <a:endParaRPr lang="en-US"/>
          </a:p>
        </p:txBody>
      </p:sp>
    </p:spTree>
    <p:extLst>
      <p:ext uri="{BB962C8B-B14F-4D97-AF65-F5344CB8AC3E}">
        <p14:creationId xmlns:p14="http://schemas.microsoft.com/office/powerpoint/2010/main" val="2624734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Realm of machine learning here, equivalent to gaussian prior with mean 0 and variance 1/mu </a:t>
            </a:r>
          </a:p>
        </p:txBody>
      </p:sp>
      <p:sp>
        <p:nvSpPr>
          <p:cNvPr id="4" name="Slide Number Placeholder 3"/>
          <p:cNvSpPr>
            <a:spLocks noGrp="1"/>
          </p:cNvSpPr>
          <p:nvPr>
            <p:ph type="sldNum" sz="quarter" idx="5"/>
          </p:nvPr>
        </p:nvSpPr>
        <p:spPr/>
        <p:txBody>
          <a:bodyPr/>
          <a:lstStyle/>
          <a:p>
            <a:fld id="{BB1538B0-0551-F645-9C6B-3C852BE65511}" type="slidenum">
              <a:rPr lang="en-US" smtClean="0"/>
              <a:t>19</a:t>
            </a:fld>
            <a:endParaRPr lang="en-US"/>
          </a:p>
        </p:txBody>
      </p:sp>
    </p:spTree>
    <p:extLst>
      <p:ext uri="{BB962C8B-B14F-4D97-AF65-F5344CB8AC3E}">
        <p14:creationId xmlns:p14="http://schemas.microsoft.com/office/powerpoint/2010/main" val="1149529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linear problems you can hand the proven best solution immediately, the Subset of problems called convex that can be solved with guarantees. We also want errors on our estimates, lead into MCMC</a:t>
            </a:r>
          </a:p>
        </p:txBody>
      </p:sp>
      <p:sp>
        <p:nvSpPr>
          <p:cNvPr id="4" name="Slide Number Placeholder 3"/>
          <p:cNvSpPr>
            <a:spLocks noGrp="1"/>
          </p:cNvSpPr>
          <p:nvPr>
            <p:ph type="sldNum" sz="quarter" idx="5"/>
          </p:nvPr>
        </p:nvSpPr>
        <p:spPr/>
        <p:txBody>
          <a:bodyPr/>
          <a:lstStyle/>
          <a:p>
            <a:fld id="{BB1538B0-0551-F645-9C6B-3C852BE65511}" type="slidenum">
              <a:rPr lang="en-US" smtClean="0"/>
              <a:t>20</a:t>
            </a:fld>
            <a:endParaRPr lang="en-US"/>
          </a:p>
        </p:txBody>
      </p:sp>
    </p:spTree>
    <p:extLst>
      <p:ext uri="{BB962C8B-B14F-4D97-AF65-F5344CB8AC3E}">
        <p14:creationId xmlns:p14="http://schemas.microsoft.com/office/powerpoint/2010/main" val="1003446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Converges to p(</a:t>
            </a:r>
            <a:r>
              <a:rPr lang="en-US" dirty="0" err="1"/>
              <a:t>theta|x</a:t>
            </a:r>
            <a:r>
              <a:rPr lang="en-US" dirty="0"/>
              <a:t>) after a large number of steps</a:t>
            </a:r>
          </a:p>
        </p:txBody>
      </p:sp>
      <p:sp>
        <p:nvSpPr>
          <p:cNvPr id="4" name="Slide Number Placeholder 3"/>
          <p:cNvSpPr>
            <a:spLocks noGrp="1"/>
          </p:cNvSpPr>
          <p:nvPr>
            <p:ph type="sldNum" sz="quarter" idx="5"/>
          </p:nvPr>
        </p:nvSpPr>
        <p:spPr/>
        <p:txBody>
          <a:bodyPr/>
          <a:lstStyle/>
          <a:p>
            <a:fld id="{BB1538B0-0551-F645-9C6B-3C852BE65511}" type="slidenum">
              <a:rPr lang="en-US" smtClean="0"/>
              <a:t>23</a:t>
            </a:fld>
            <a:endParaRPr lang="en-US"/>
          </a:p>
        </p:txBody>
      </p:sp>
    </p:spTree>
    <p:extLst>
      <p:ext uri="{BB962C8B-B14F-4D97-AF65-F5344CB8AC3E}">
        <p14:creationId xmlns:p14="http://schemas.microsoft.com/office/powerpoint/2010/main" val="2381740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independent samples from posterior</a:t>
            </a:r>
          </a:p>
        </p:txBody>
      </p:sp>
      <p:sp>
        <p:nvSpPr>
          <p:cNvPr id="4" name="Slide Number Placeholder 3"/>
          <p:cNvSpPr>
            <a:spLocks noGrp="1"/>
          </p:cNvSpPr>
          <p:nvPr>
            <p:ph type="sldNum" sz="quarter" idx="5"/>
          </p:nvPr>
        </p:nvSpPr>
        <p:spPr/>
        <p:txBody>
          <a:bodyPr/>
          <a:lstStyle/>
          <a:p>
            <a:fld id="{BB1538B0-0551-F645-9C6B-3C852BE65511}" type="slidenum">
              <a:rPr lang="en-US" smtClean="0"/>
              <a:t>25</a:t>
            </a:fld>
            <a:endParaRPr lang="en-US"/>
          </a:p>
        </p:txBody>
      </p:sp>
    </p:spTree>
    <p:extLst>
      <p:ext uri="{BB962C8B-B14F-4D97-AF65-F5344CB8AC3E}">
        <p14:creationId xmlns:p14="http://schemas.microsoft.com/office/powerpoint/2010/main" val="262528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3ABBC-2C66-9E4F-A822-BF090075BB5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CEE5F7D-B075-0D4A-8D58-804373E48F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80F910A-3BD0-5E48-85C1-56D15F7484D9}"/>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5" name="Footer Placeholder 4">
            <a:extLst>
              <a:ext uri="{FF2B5EF4-FFF2-40B4-BE49-F238E27FC236}">
                <a16:creationId xmlns:a16="http://schemas.microsoft.com/office/drawing/2014/main" id="{621C96BC-C9DA-3747-87FB-B39EEEE447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E54727-BFD9-5642-B70C-240A4E81DA69}"/>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2172366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628F1-BDF4-A04B-ACCB-804A5A01A3D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CF70675-F5DE-AC48-B5D6-7B83DC14FEC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D966EC7-7856-944A-8250-F4AEAA6474C7}"/>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5" name="Footer Placeholder 4">
            <a:extLst>
              <a:ext uri="{FF2B5EF4-FFF2-40B4-BE49-F238E27FC236}">
                <a16:creationId xmlns:a16="http://schemas.microsoft.com/office/drawing/2014/main" id="{43C999DD-2E2E-B64D-956B-1B0F47F49F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3BAA5-0E2A-2942-AF6C-49AA29156706}"/>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758000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E3C2EC-7EAF-9742-89A2-E2549FAC9E7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0B258C-D1F3-2244-8BAE-B45F1A1C3CD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55C000-461E-7F45-9437-C40B2DE520EC}"/>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5" name="Footer Placeholder 4">
            <a:extLst>
              <a:ext uri="{FF2B5EF4-FFF2-40B4-BE49-F238E27FC236}">
                <a16:creationId xmlns:a16="http://schemas.microsoft.com/office/drawing/2014/main" id="{BEF0CF4D-386C-DA48-8FE9-55E24A2FBD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C070FB-7941-4445-9C25-C57026AFED9D}"/>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2441136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2633F-0E07-4E4A-A1FC-1413A8BAEF1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152DF39-9418-0042-8BDB-F5C1840A942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B975595-1462-3C4A-BF4A-F7CD42D676C2}"/>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5" name="Footer Placeholder 4">
            <a:extLst>
              <a:ext uri="{FF2B5EF4-FFF2-40B4-BE49-F238E27FC236}">
                <a16:creationId xmlns:a16="http://schemas.microsoft.com/office/drawing/2014/main" id="{8BB3078D-541F-BD41-9E01-0D082C594E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ACD18B-0416-9341-B3BF-B103FD9DA946}"/>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2285541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1155E-FE7E-2F45-800C-459EA6212FB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33CCD44-39AE-5544-BF5F-1E154D96B9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4A8D10C-668D-B64C-80C3-4776AF11305D}"/>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5" name="Footer Placeholder 4">
            <a:extLst>
              <a:ext uri="{FF2B5EF4-FFF2-40B4-BE49-F238E27FC236}">
                <a16:creationId xmlns:a16="http://schemas.microsoft.com/office/drawing/2014/main" id="{4D081691-5207-AC45-AFEE-8815ECC68C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93972C-34BC-6D4A-B1FA-B83B2865CA53}"/>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4195686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18488-5DDC-E54C-8E9B-BE6E85E19A7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22A4EC9-1A4C-0B4C-9315-88A3B42499D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E3866C9F-3FAE-A844-BD05-BB0F5B7C9EB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FC38674-5597-1141-ACB4-CC42897BA219}"/>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6" name="Footer Placeholder 5">
            <a:extLst>
              <a:ext uri="{FF2B5EF4-FFF2-40B4-BE49-F238E27FC236}">
                <a16:creationId xmlns:a16="http://schemas.microsoft.com/office/drawing/2014/main" id="{E11FED13-FFFF-7A40-82D1-E104F04939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D8E6BA-C9E6-DE43-9AA5-EF6CC339FDCC}"/>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1249313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7473A-5722-A847-AAA2-9E22862E522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7F74895-369E-044A-95C8-CF9FA60DF9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903B146-7B01-0E44-97E7-CD8FC1E882E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B9AC019-429B-1F44-92C1-A150C784B9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B12277C-6ABB-8A4C-8429-27A5E2F41B8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B18EFF4-B110-9C48-9E31-222293B5D5B3}"/>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8" name="Footer Placeholder 7">
            <a:extLst>
              <a:ext uri="{FF2B5EF4-FFF2-40B4-BE49-F238E27FC236}">
                <a16:creationId xmlns:a16="http://schemas.microsoft.com/office/drawing/2014/main" id="{61A0AA9D-9420-E849-8398-E34E7E5F71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51C988-CAE8-FD41-868A-C6739E12F95E}"/>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2290044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63B51-30DD-8340-9E93-D4D4C8B0759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1C3A816-961D-1F40-B4FF-C6638282F97E}"/>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4" name="Footer Placeholder 3">
            <a:extLst>
              <a:ext uri="{FF2B5EF4-FFF2-40B4-BE49-F238E27FC236}">
                <a16:creationId xmlns:a16="http://schemas.microsoft.com/office/drawing/2014/main" id="{48FF5ECF-4789-1E4E-B0B2-B337BAFED6E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C2CCE5C-9BCC-0F46-9A71-2826802A604F}"/>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9888221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CAD73E-5415-A042-BBB0-F47F669F9FAB}"/>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3" name="Footer Placeholder 2">
            <a:extLst>
              <a:ext uri="{FF2B5EF4-FFF2-40B4-BE49-F238E27FC236}">
                <a16:creationId xmlns:a16="http://schemas.microsoft.com/office/drawing/2014/main" id="{245966DA-2042-0243-A188-51AEC3E59E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698E59-85E3-BD44-92F9-A288124D5B69}"/>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1964667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DBD5-E40F-844A-9260-FB3A2DF2F37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A425671-47FB-264C-9712-875B3C685D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0700374-F0B8-A44F-828A-94B351F2D6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FF7EE10-EFBB-134D-A6D8-CA75D4417D59}"/>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6" name="Footer Placeholder 5">
            <a:extLst>
              <a:ext uri="{FF2B5EF4-FFF2-40B4-BE49-F238E27FC236}">
                <a16:creationId xmlns:a16="http://schemas.microsoft.com/office/drawing/2014/main" id="{8F15E56B-C6CF-FF4E-8428-CF881B15B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F84F44-97CE-4342-8FF3-7ED96BA90693}"/>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3803496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8575-73B8-C546-B101-703B1EB75BB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26334CA-E4C2-5849-9350-A0DBF359BB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6EC84AD-3845-3B48-B1B2-3C17CC73AD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1FE3FC1-DF8C-9A4F-A12C-795A23EA3CAE}"/>
              </a:ext>
            </a:extLst>
          </p:cNvPr>
          <p:cNvSpPr>
            <a:spLocks noGrp="1"/>
          </p:cNvSpPr>
          <p:nvPr>
            <p:ph type="dt" sz="half" idx="10"/>
          </p:nvPr>
        </p:nvSpPr>
        <p:spPr/>
        <p:txBody>
          <a:bodyPr/>
          <a:lstStyle/>
          <a:p>
            <a:fld id="{77D652F5-F6F1-CB45-899A-6AE217D9D804}" type="datetimeFigureOut">
              <a:rPr lang="en-US" smtClean="0"/>
              <a:t>4/25/23</a:t>
            </a:fld>
            <a:endParaRPr lang="en-US"/>
          </a:p>
        </p:txBody>
      </p:sp>
      <p:sp>
        <p:nvSpPr>
          <p:cNvPr id="6" name="Footer Placeholder 5">
            <a:extLst>
              <a:ext uri="{FF2B5EF4-FFF2-40B4-BE49-F238E27FC236}">
                <a16:creationId xmlns:a16="http://schemas.microsoft.com/office/drawing/2014/main" id="{19683857-5816-B848-96CF-5654764C90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7F7DBA-2F9B-7B40-BC0A-E411D3D120EA}"/>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3708833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37A075-2C4E-8F49-894C-24CA71EBD3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DC38914-0CA7-A14C-9124-743F979930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6A068E3-996D-634B-9BA4-F6C0947711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D652F5-F6F1-CB45-899A-6AE217D9D804}" type="datetimeFigureOut">
              <a:rPr lang="en-US" smtClean="0"/>
              <a:t>4/25/23</a:t>
            </a:fld>
            <a:endParaRPr lang="en-US"/>
          </a:p>
        </p:txBody>
      </p:sp>
      <p:sp>
        <p:nvSpPr>
          <p:cNvPr id="5" name="Footer Placeholder 4">
            <a:extLst>
              <a:ext uri="{FF2B5EF4-FFF2-40B4-BE49-F238E27FC236}">
                <a16:creationId xmlns:a16="http://schemas.microsoft.com/office/drawing/2014/main" id="{08763AA3-DCF9-AB4A-9216-A36F9EE0E5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B4EED4-6F78-E849-B341-7C57300B87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569664-E583-2A41-B1A2-6D1B715BA1CA}" type="slidenum">
              <a:rPr lang="en-US" smtClean="0"/>
              <a:t>‹#›</a:t>
            </a:fld>
            <a:endParaRPr lang="en-US"/>
          </a:p>
        </p:txBody>
      </p:sp>
    </p:spTree>
    <p:extLst>
      <p:ext uri="{BB962C8B-B14F-4D97-AF65-F5344CB8AC3E}">
        <p14:creationId xmlns:p14="http://schemas.microsoft.com/office/powerpoint/2010/main" val="3221401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21.emf"/><Relationship Id="rId7" Type="http://schemas.openxmlformats.org/officeDocument/2006/relationships/image" Target="../media/image25.emf"/><Relationship Id="rId2" Type="http://schemas.openxmlformats.org/officeDocument/2006/relationships/image" Target="../media/image20.emf"/><Relationship Id="rId1" Type="http://schemas.openxmlformats.org/officeDocument/2006/relationships/slideLayout" Target="../slideLayouts/slideLayout2.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 Id="rId9" Type="http://schemas.openxmlformats.org/officeDocument/2006/relationships/image" Target="../media/image27.emf"/></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emf"/><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 Id="rId5" Type="http://schemas.openxmlformats.org/officeDocument/2006/relationships/image" Target="../media/image33.emf"/><Relationship Id="rId4" Type="http://schemas.openxmlformats.org/officeDocument/2006/relationships/image" Target="../media/image32.emf"/></Relationships>
</file>

<file path=ppt/slides/_rels/slide1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7.emf"/></Relationships>
</file>

<file path=ppt/slides/_rels/slide17.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emf"/><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4.emf"/><Relationship Id="rId4" Type="http://schemas.openxmlformats.org/officeDocument/2006/relationships/image" Target="../media/image43.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 Id="rId5" Type="http://schemas.openxmlformats.org/officeDocument/2006/relationships/image" Target="../media/image4.emf"/><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8.emf"/><Relationship Id="rId1" Type="http://schemas.openxmlformats.org/officeDocument/2006/relationships/slideLayout" Target="../slideLayouts/slideLayout2.xml"/><Relationship Id="rId5" Type="http://schemas.openxmlformats.org/officeDocument/2006/relationships/image" Target="../media/image50.emf"/><Relationship Id="rId4" Type="http://schemas.openxmlformats.org/officeDocument/2006/relationships/image" Target="../media/image49.emf"/></Relationships>
</file>

<file path=ppt/slides/_rels/slide23.xml.rels><?xml version="1.0" encoding="UTF-8" standalone="yes"?>
<Relationships xmlns="http://schemas.openxmlformats.org/package/2006/relationships"><Relationship Id="rId8" Type="http://schemas.openxmlformats.org/officeDocument/2006/relationships/image" Target="../media/image56.emf"/><Relationship Id="rId3" Type="http://schemas.openxmlformats.org/officeDocument/2006/relationships/image" Target="../media/image51.emf"/><Relationship Id="rId7" Type="http://schemas.openxmlformats.org/officeDocument/2006/relationships/image" Target="../media/image55.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54.emf"/><Relationship Id="rId5" Type="http://schemas.openxmlformats.org/officeDocument/2006/relationships/image" Target="../media/image53.emf"/><Relationship Id="rId4" Type="http://schemas.openxmlformats.org/officeDocument/2006/relationships/image" Target="../media/image52.emf"/></Relationships>
</file>

<file path=ppt/slides/_rels/slide24.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61.emf"/><Relationship Id="rId5" Type="http://schemas.openxmlformats.org/officeDocument/2006/relationships/image" Target="../media/image60.emf"/><Relationship Id="rId4" Type="http://schemas.openxmlformats.org/officeDocument/2006/relationships/image" Target="../media/image59.emf"/></Relationships>
</file>

<file path=ppt/slides/_rels/slide2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5.gif"/><Relationship Id="rId2" Type="http://schemas.openxmlformats.org/officeDocument/2006/relationships/image" Target="../media/image64.png"/><Relationship Id="rId1" Type="http://schemas.openxmlformats.org/officeDocument/2006/relationships/slideLayout" Target="../slideLayouts/slideLayout2.xml"/><Relationship Id="rId5" Type="http://schemas.openxmlformats.org/officeDocument/2006/relationships/image" Target="../media/image67.emf"/><Relationship Id="rId4" Type="http://schemas.openxmlformats.org/officeDocument/2006/relationships/image" Target="../media/image66.emf"/></Relationships>
</file>

<file path=ppt/slides/_rels/slide29.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5.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DB1BB-E53B-4743-9E9B-C1ECA5D2AC20}"/>
              </a:ext>
            </a:extLst>
          </p:cNvPr>
          <p:cNvSpPr>
            <a:spLocks noGrp="1"/>
          </p:cNvSpPr>
          <p:nvPr>
            <p:ph type="ctrTitle"/>
          </p:nvPr>
        </p:nvSpPr>
        <p:spPr/>
        <p:txBody>
          <a:bodyPr/>
          <a:lstStyle/>
          <a:p>
            <a:r>
              <a:rPr lang="en-US" dirty="0"/>
              <a:t>Modeling of Data</a:t>
            </a:r>
          </a:p>
        </p:txBody>
      </p:sp>
      <p:sp>
        <p:nvSpPr>
          <p:cNvPr id="3" name="Subtitle 2">
            <a:extLst>
              <a:ext uri="{FF2B5EF4-FFF2-40B4-BE49-F238E27FC236}">
                <a16:creationId xmlns:a16="http://schemas.microsoft.com/office/drawing/2014/main" id="{B8551731-154A-A944-8225-86687DB9DC0C}"/>
              </a:ext>
            </a:extLst>
          </p:cNvPr>
          <p:cNvSpPr>
            <a:spLocks noGrp="1"/>
          </p:cNvSpPr>
          <p:nvPr>
            <p:ph type="subTitle" idx="1"/>
          </p:nvPr>
        </p:nvSpPr>
        <p:spPr/>
        <p:txBody>
          <a:bodyPr/>
          <a:lstStyle/>
          <a:p>
            <a:r>
              <a:rPr lang="en-US" dirty="0"/>
              <a:t>Physics 113 – 02/25/21</a:t>
            </a:r>
          </a:p>
        </p:txBody>
      </p:sp>
    </p:spTree>
    <p:extLst>
      <p:ext uri="{BB962C8B-B14F-4D97-AF65-F5344CB8AC3E}">
        <p14:creationId xmlns:p14="http://schemas.microsoft.com/office/powerpoint/2010/main" val="2693699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8B0B2-87A0-584F-B7BA-F1627CAFC32D}"/>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134812A1-C10B-6940-91E9-4CD65FE3A96E}"/>
              </a:ext>
            </a:extLst>
          </p:cNvPr>
          <p:cNvSpPr>
            <a:spLocks noGrp="1"/>
          </p:cNvSpPr>
          <p:nvPr>
            <p:ph idx="1"/>
          </p:nvPr>
        </p:nvSpPr>
        <p:spPr>
          <a:xfrm>
            <a:off x="838200" y="1825625"/>
            <a:ext cx="10515600" cy="4667250"/>
          </a:xfrm>
        </p:spPr>
        <p:txBody>
          <a:bodyPr>
            <a:normAutofit lnSpcReduction="10000"/>
          </a:bodyPr>
          <a:lstStyle/>
          <a:p>
            <a:r>
              <a:rPr lang="en-US" dirty="0"/>
              <a:t>To find the model parameters that best fit the data, we minimize the negative log-likelihood.</a:t>
            </a:r>
          </a:p>
          <a:p>
            <a:r>
              <a:rPr lang="en-US" dirty="0"/>
              <a:t>Maximum Likelihood estimation.</a:t>
            </a:r>
          </a:p>
          <a:p>
            <a:r>
              <a:rPr lang="en-US" dirty="0"/>
              <a:t>For Gaussian distributed, independent data, this means minimizing the sum of squared residuals (‘Least squares’).</a:t>
            </a:r>
          </a:p>
          <a:p>
            <a:endParaRPr lang="en-US" dirty="0"/>
          </a:p>
          <a:p>
            <a:endParaRPr lang="en-US" dirty="0"/>
          </a:p>
          <a:p>
            <a:endParaRPr lang="en-US" dirty="0"/>
          </a:p>
          <a:p>
            <a:r>
              <a:rPr lang="en-US" dirty="0"/>
              <a:t>Examples of non-gaussian situations: Counts in a detector (Poisson), resonance energy of rare particle (Cauchy).</a:t>
            </a:r>
          </a:p>
        </p:txBody>
      </p:sp>
      <p:pic>
        <p:nvPicPr>
          <p:cNvPr id="4" name="Picture 3">
            <a:extLst>
              <a:ext uri="{FF2B5EF4-FFF2-40B4-BE49-F238E27FC236}">
                <a16:creationId xmlns:a16="http://schemas.microsoft.com/office/drawing/2014/main" id="{1B0D3A8B-8917-1140-B167-B77215DE5391}"/>
              </a:ext>
            </a:extLst>
          </p:cNvPr>
          <p:cNvPicPr>
            <a:picLocks noChangeAspect="1"/>
          </p:cNvPicPr>
          <p:nvPr/>
        </p:nvPicPr>
        <p:blipFill rotWithShape="1">
          <a:blip r:embed="rId3"/>
          <a:srcRect l="29736"/>
          <a:stretch/>
        </p:blipFill>
        <p:spPr>
          <a:xfrm>
            <a:off x="4477271" y="3993247"/>
            <a:ext cx="3237457" cy="1116012"/>
          </a:xfrm>
          <a:prstGeom prst="rect">
            <a:avLst/>
          </a:prstGeom>
        </p:spPr>
      </p:pic>
    </p:spTree>
    <p:extLst>
      <p:ext uri="{BB962C8B-B14F-4D97-AF65-F5344CB8AC3E}">
        <p14:creationId xmlns:p14="http://schemas.microsoft.com/office/powerpoint/2010/main" val="1702241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9BB61-C601-344F-8FDD-36517B7F7D15}"/>
              </a:ext>
            </a:extLst>
          </p:cNvPr>
          <p:cNvSpPr>
            <a:spLocks noGrp="1"/>
          </p:cNvSpPr>
          <p:nvPr>
            <p:ph type="title"/>
          </p:nvPr>
        </p:nvSpPr>
        <p:spPr/>
        <p:txBody>
          <a:bodyPr/>
          <a:lstStyle/>
          <a:p>
            <a:r>
              <a:rPr lang="en-US" dirty="0"/>
              <a:t>Least squares with linear models</a:t>
            </a:r>
          </a:p>
        </p:txBody>
      </p:sp>
      <p:sp>
        <p:nvSpPr>
          <p:cNvPr id="3" name="Content Placeholder 2">
            <a:extLst>
              <a:ext uri="{FF2B5EF4-FFF2-40B4-BE49-F238E27FC236}">
                <a16:creationId xmlns:a16="http://schemas.microsoft.com/office/drawing/2014/main" id="{CEA8715D-D677-1149-A48C-4CB373BC9255}"/>
              </a:ext>
            </a:extLst>
          </p:cNvPr>
          <p:cNvSpPr>
            <a:spLocks noGrp="1"/>
          </p:cNvSpPr>
          <p:nvPr>
            <p:ph idx="1"/>
          </p:nvPr>
        </p:nvSpPr>
        <p:spPr>
          <a:xfrm>
            <a:off x="838200" y="1825625"/>
            <a:ext cx="10515600" cy="1716228"/>
          </a:xfrm>
        </p:spPr>
        <p:txBody>
          <a:bodyPr/>
          <a:lstStyle/>
          <a:p>
            <a:r>
              <a:rPr lang="en-US" dirty="0"/>
              <a:t>Linear models are any models that are linear in the parameters to be estimated, e.g.</a:t>
            </a:r>
          </a:p>
        </p:txBody>
      </p:sp>
      <p:pic>
        <p:nvPicPr>
          <p:cNvPr id="4" name="Picture 3">
            <a:extLst>
              <a:ext uri="{FF2B5EF4-FFF2-40B4-BE49-F238E27FC236}">
                <a16:creationId xmlns:a16="http://schemas.microsoft.com/office/drawing/2014/main" id="{93B98467-97A9-FD4D-BDCB-D2580711B995}"/>
              </a:ext>
            </a:extLst>
          </p:cNvPr>
          <p:cNvPicPr>
            <a:picLocks noChangeAspect="1"/>
          </p:cNvPicPr>
          <p:nvPr/>
        </p:nvPicPr>
        <p:blipFill>
          <a:blip r:embed="rId2"/>
          <a:stretch>
            <a:fillRect/>
          </a:stretch>
        </p:blipFill>
        <p:spPr>
          <a:xfrm>
            <a:off x="1052573" y="3548630"/>
            <a:ext cx="3416300" cy="1270000"/>
          </a:xfrm>
          <a:prstGeom prst="rect">
            <a:avLst/>
          </a:prstGeom>
        </p:spPr>
      </p:pic>
      <p:pic>
        <p:nvPicPr>
          <p:cNvPr id="5" name="Picture 4">
            <a:extLst>
              <a:ext uri="{FF2B5EF4-FFF2-40B4-BE49-F238E27FC236}">
                <a16:creationId xmlns:a16="http://schemas.microsoft.com/office/drawing/2014/main" id="{50BFC75F-F6ED-3F47-B30D-118B9520B1CD}"/>
              </a:ext>
            </a:extLst>
          </p:cNvPr>
          <p:cNvPicPr>
            <a:picLocks noChangeAspect="1"/>
          </p:cNvPicPr>
          <p:nvPr/>
        </p:nvPicPr>
        <p:blipFill>
          <a:blip r:embed="rId3"/>
          <a:stretch>
            <a:fillRect/>
          </a:stretch>
        </p:blipFill>
        <p:spPr>
          <a:xfrm>
            <a:off x="7089805" y="3665170"/>
            <a:ext cx="3218486" cy="961366"/>
          </a:xfrm>
          <a:prstGeom prst="rect">
            <a:avLst/>
          </a:prstGeom>
        </p:spPr>
      </p:pic>
      <p:sp>
        <p:nvSpPr>
          <p:cNvPr id="6" name="TextBox 5">
            <a:extLst>
              <a:ext uri="{FF2B5EF4-FFF2-40B4-BE49-F238E27FC236}">
                <a16:creationId xmlns:a16="http://schemas.microsoft.com/office/drawing/2014/main" id="{329DEFFE-88F5-9943-B5CA-AD73EE4441B1}"/>
              </a:ext>
            </a:extLst>
          </p:cNvPr>
          <p:cNvSpPr txBox="1"/>
          <p:nvPr/>
        </p:nvSpPr>
        <p:spPr>
          <a:xfrm>
            <a:off x="1829845" y="2852931"/>
            <a:ext cx="2639028" cy="461665"/>
          </a:xfrm>
          <a:prstGeom prst="rect">
            <a:avLst/>
          </a:prstGeom>
          <a:noFill/>
        </p:spPr>
        <p:txBody>
          <a:bodyPr wrap="square" rtlCol="0">
            <a:spAutoFit/>
          </a:bodyPr>
          <a:lstStyle/>
          <a:p>
            <a:r>
              <a:rPr lang="en-US" sz="2400" dirty="0"/>
              <a:t>Linear</a:t>
            </a:r>
          </a:p>
        </p:txBody>
      </p:sp>
      <p:sp>
        <p:nvSpPr>
          <p:cNvPr id="7" name="TextBox 6">
            <a:extLst>
              <a:ext uri="{FF2B5EF4-FFF2-40B4-BE49-F238E27FC236}">
                <a16:creationId xmlns:a16="http://schemas.microsoft.com/office/drawing/2014/main" id="{B4560878-7750-134D-A59A-8E1554EC6F8C}"/>
              </a:ext>
            </a:extLst>
          </p:cNvPr>
          <p:cNvSpPr txBox="1"/>
          <p:nvPr/>
        </p:nvSpPr>
        <p:spPr>
          <a:xfrm>
            <a:off x="8025113" y="2967335"/>
            <a:ext cx="2731626" cy="461665"/>
          </a:xfrm>
          <a:prstGeom prst="rect">
            <a:avLst/>
          </a:prstGeom>
          <a:noFill/>
        </p:spPr>
        <p:txBody>
          <a:bodyPr wrap="square" rtlCol="0">
            <a:spAutoFit/>
          </a:bodyPr>
          <a:lstStyle/>
          <a:p>
            <a:r>
              <a:rPr lang="en-US" sz="2400" dirty="0"/>
              <a:t>Non-Linear</a:t>
            </a:r>
          </a:p>
        </p:txBody>
      </p:sp>
    </p:spTree>
    <p:extLst>
      <p:ext uri="{BB962C8B-B14F-4D97-AF65-F5344CB8AC3E}">
        <p14:creationId xmlns:p14="http://schemas.microsoft.com/office/powerpoint/2010/main" val="2180567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76853-231D-5247-A463-4A8A44B69397}"/>
              </a:ext>
            </a:extLst>
          </p:cNvPr>
          <p:cNvSpPr>
            <a:spLocks noGrp="1"/>
          </p:cNvSpPr>
          <p:nvPr>
            <p:ph type="title"/>
          </p:nvPr>
        </p:nvSpPr>
        <p:spPr/>
        <p:txBody>
          <a:bodyPr/>
          <a:lstStyle/>
          <a:p>
            <a:r>
              <a:rPr lang="en-US" dirty="0"/>
              <a:t>Least Squares with linear models</a:t>
            </a:r>
          </a:p>
        </p:txBody>
      </p:sp>
      <p:sp>
        <p:nvSpPr>
          <p:cNvPr id="3" name="Content Placeholder 2">
            <a:extLst>
              <a:ext uri="{FF2B5EF4-FFF2-40B4-BE49-F238E27FC236}">
                <a16:creationId xmlns:a16="http://schemas.microsoft.com/office/drawing/2014/main" id="{B5C01034-CC69-F341-8461-D8143592B36A}"/>
              </a:ext>
            </a:extLst>
          </p:cNvPr>
          <p:cNvSpPr>
            <a:spLocks noGrp="1"/>
          </p:cNvSpPr>
          <p:nvPr>
            <p:ph idx="1"/>
          </p:nvPr>
        </p:nvSpPr>
        <p:spPr>
          <a:xfrm>
            <a:off x="838200" y="1825625"/>
            <a:ext cx="10515600" cy="3139914"/>
          </a:xfrm>
        </p:spPr>
        <p:txBody>
          <a:bodyPr/>
          <a:lstStyle/>
          <a:p>
            <a:r>
              <a:rPr lang="en-US" dirty="0"/>
              <a:t>Any linear model can be written in matrix form:</a:t>
            </a:r>
          </a:p>
          <a:p>
            <a:endParaRPr lang="en-US" dirty="0"/>
          </a:p>
          <a:p>
            <a:endParaRPr lang="en-US" dirty="0"/>
          </a:p>
          <a:p>
            <a:r>
              <a:rPr lang="en-US" dirty="0"/>
              <a:t>If we have a set of observations, we can write a system of linear equations: </a:t>
            </a:r>
          </a:p>
        </p:txBody>
      </p:sp>
      <p:pic>
        <p:nvPicPr>
          <p:cNvPr id="7" name="Picture 6">
            <a:extLst>
              <a:ext uri="{FF2B5EF4-FFF2-40B4-BE49-F238E27FC236}">
                <a16:creationId xmlns:a16="http://schemas.microsoft.com/office/drawing/2014/main" id="{B8C5D3D2-059A-0E40-910A-D45CE1291B65}"/>
              </a:ext>
            </a:extLst>
          </p:cNvPr>
          <p:cNvPicPr>
            <a:picLocks noChangeAspect="1"/>
          </p:cNvPicPr>
          <p:nvPr/>
        </p:nvPicPr>
        <p:blipFill>
          <a:blip r:embed="rId2"/>
          <a:stretch>
            <a:fillRect/>
          </a:stretch>
        </p:blipFill>
        <p:spPr>
          <a:xfrm>
            <a:off x="7198280" y="2168391"/>
            <a:ext cx="2863446" cy="1227191"/>
          </a:xfrm>
          <a:prstGeom prst="rect">
            <a:avLst/>
          </a:prstGeom>
        </p:spPr>
      </p:pic>
      <p:pic>
        <p:nvPicPr>
          <p:cNvPr id="8" name="Picture 7">
            <a:extLst>
              <a:ext uri="{FF2B5EF4-FFF2-40B4-BE49-F238E27FC236}">
                <a16:creationId xmlns:a16="http://schemas.microsoft.com/office/drawing/2014/main" id="{D37899F6-D88E-F145-B6AB-698826292A80}"/>
              </a:ext>
            </a:extLst>
          </p:cNvPr>
          <p:cNvPicPr>
            <a:picLocks noChangeAspect="1"/>
          </p:cNvPicPr>
          <p:nvPr/>
        </p:nvPicPr>
        <p:blipFill>
          <a:blip r:embed="rId3"/>
          <a:stretch>
            <a:fillRect/>
          </a:stretch>
        </p:blipFill>
        <p:spPr>
          <a:xfrm>
            <a:off x="1703769" y="2559262"/>
            <a:ext cx="3289953" cy="510510"/>
          </a:xfrm>
          <a:prstGeom prst="rect">
            <a:avLst/>
          </a:prstGeom>
        </p:spPr>
      </p:pic>
      <p:pic>
        <p:nvPicPr>
          <p:cNvPr id="9" name="Picture 8">
            <a:extLst>
              <a:ext uri="{FF2B5EF4-FFF2-40B4-BE49-F238E27FC236}">
                <a16:creationId xmlns:a16="http://schemas.microsoft.com/office/drawing/2014/main" id="{66F1EE4F-B1E9-4E47-8E52-C80B0993EAFB}"/>
              </a:ext>
            </a:extLst>
          </p:cNvPr>
          <p:cNvPicPr>
            <a:picLocks noChangeAspect="1"/>
          </p:cNvPicPr>
          <p:nvPr/>
        </p:nvPicPr>
        <p:blipFill>
          <a:blip r:embed="rId4"/>
          <a:stretch>
            <a:fillRect/>
          </a:stretch>
        </p:blipFill>
        <p:spPr>
          <a:xfrm>
            <a:off x="779571" y="4735156"/>
            <a:ext cx="1848395" cy="510509"/>
          </a:xfrm>
          <a:prstGeom prst="rect">
            <a:avLst/>
          </a:prstGeom>
        </p:spPr>
      </p:pic>
      <p:pic>
        <p:nvPicPr>
          <p:cNvPr id="10" name="Picture 9">
            <a:extLst>
              <a:ext uri="{FF2B5EF4-FFF2-40B4-BE49-F238E27FC236}">
                <a16:creationId xmlns:a16="http://schemas.microsoft.com/office/drawing/2014/main" id="{045B42D2-F2F0-2F46-AC08-43660644F33D}"/>
              </a:ext>
            </a:extLst>
          </p:cNvPr>
          <p:cNvPicPr>
            <a:picLocks noChangeAspect="1"/>
          </p:cNvPicPr>
          <p:nvPr/>
        </p:nvPicPr>
        <p:blipFill>
          <a:blip r:embed="rId5"/>
          <a:stretch>
            <a:fillRect/>
          </a:stretch>
        </p:blipFill>
        <p:spPr>
          <a:xfrm>
            <a:off x="3886844" y="4284112"/>
            <a:ext cx="4171659" cy="1923105"/>
          </a:xfrm>
          <a:prstGeom prst="rect">
            <a:avLst/>
          </a:prstGeom>
        </p:spPr>
      </p:pic>
      <p:pic>
        <p:nvPicPr>
          <p:cNvPr id="11" name="Picture 10">
            <a:extLst>
              <a:ext uri="{FF2B5EF4-FFF2-40B4-BE49-F238E27FC236}">
                <a16:creationId xmlns:a16="http://schemas.microsoft.com/office/drawing/2014/main" id="{B2EB5F9A-36C0-2C4F-A02D-2B74D69DCDB2}"/>
              </a:ext>
            </a:extLst>
          </p:cNvPr>
          <p:cNvPicPr>
            <a:picLocks noChangeAspect="1"/>
          </p:cNvPicPr>
          <p:nvPr/>
        </p:nvPicPr>
        <p:blipFill>
          <a:blip r:embed="rId6"/>
          <a:stretch>
            <a:fillRect/>
          </a:stretch>
        </p:blipFill>
        <p:spPr>
          <a:xfrm>
            <a:off x="5972673" y="6509204"/>
            <a:ext cx="787400" cy="228600"/>
          </a:xfrm>
          <a:prstGeom prst="rect">
            <a:avLst/>
          </a:prstGeom>
        </p:spPr>
      </p:pic>
      <p:pic>
        <p:nvPicPr>
          <p:cNvPr id="12" name="Picture 11">
            <a:extLst>
              <a:ext uri="{FF2B5EF4-FFF2-40B4-BE49-F238E27FC236}">
                <a16:creationId xmlns:a16="http://schemas.microsoft.com/office/drawing/2014/main" id="{A47BF8DB-F35C-7540-B09C-F1E3256C87D4}"/>
              </a:ext>
            </a:extLst>
          </p:cNvPr>
          <p:cNvPicPr>
            <a:picLocks noChangeAspect="1"/>
          </p:cNvPicPr>
          <p:nvPr/>
        </p:nvPicPr>
        <p:blipFill>
          <a:blip r:embed="rId7"/>
          <a:stretch>
            <a:fillRect/>
          </a:stretch>
        </p:blipFill>
        <p:spPr>
          <a:xfrm>
            <a:off x="3886844" y="6521904"/>
            <a:ext cx="774700" cy="215900"/>
          </a:xfrm>
          <a:prstGeom prst="rect">
            <a:avLst/>
          </a:prstGeom>
        </p:spPr>
      </p:pic>
      <p:pic>
        <p:nvPicPr>
          <p:cNvPr id="13" name="Picture 12">
            <a:extLst>
              <a:ext uri="{FF2B5EF4-FFF2-40B4-BE49-F238E27FC236}">
                <a16:creationId xmlns:a16="http://schemas.microsoft.com/office/drawing/2014/main" id="{D4749244-1922-D347-8A0F-C006E0E69BF0}"/>
              </a:ext>
            </a:extLst>
          </p:cNvPr>
          <p:cNvPicPr>
            <a:picLocks noChangeAspect="1"/>
          </p:cNvPicPr>
          <p:nvPr/>
        </p:nvPicPr>
        <p:blipFill>
          <a:blip r:embed="rId8"/>
          <a:stretch>
            <a:fillRect/>
          </a:stretch>
        </p:blipFill>
        <p:spPr>
          <a:xfrm>
            <a:off x="7530458" y="6521904"/>
            <a:ext cx="647700" cy="215900"/>
          </a:xfrm>
          <a:prstGeom prst="rect">
            <a:avLst/>
          </a:prstGeom>
        </p:spPr>
      </p:pic>
      <p:pic>
        <p:nvPicPr>
          <p:cNvPr id="15" name="Picture 14">
            <a:extLst>
              <a:ext uri="{FF2B5EF4-FFF2-40B4-BE49-F238E27FC236}">
                <a16:creationId xmlns:a16="http://schemas.microsoft.com/office/drawing/2014/main" id="{DE301E29-75A4-8248-838D-E5677B91AD93}"/>
              </a:ext>
            </a:extLst>
          </p:cNvPr>
          <p:cNvPicPr>
            <a:picLocks noChangeAspect="1"/>
          </p:cNvPicPr>
          <p:nvPr/>
        </p:nvPicPr>
        <p:blipFill>
          <a:blip r:embed="rId9"/>
          <a:stretch>
            <a:fillRect/>
          </a:stretch>
        </p:blipFill>
        <p:spPr>
          <a:xfrm>
            <a:off x="9317381" y="5153655"/>
            <a:ext cx="1512727" cy="434909"/>
          </a:xfrm>
          <a:prstGeom prst="rect">
            <a:avLst/>
          </a:prstGeom>
        </p:spPr>
      </p:pic>
    </p:spTree>
    <p:extLst>
      <p:ext uri="{BB962C8B-B14F-4D97-AF65-F5344CB8AC3E}">
        <p14:creationId xmlns:p14="http://schemas.microsoft.com/office/powerpoint/2010/main" val="2858523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6AE8F2-6EB8-DA4C-8C59-B21ED9C2A934}"/>
              </a:ext>
            </a:extLst>
          </p:cNvPr>
          <p:cNvSpPr>
            <a:spLocks noGrp="1"/>
          </p:cNvSpPr>
          <p:nvPr>
            <p:ph idx="1"/>
          </p:nvPr>
        </p:nvSpPr>
        <p:spPr>
          <a:xfrm>
            <a:off x="459052" y="670322"/>
            <a:ext cx="10515600" cy="4351338"/>
          </a:xfrm>
        </p:spPr>
        <p:txBody>
          <a:bodyPr/>
          <a:lstStyle/>
          <a:p>
            <a:r>
              <a:rPr lang="en-US" dirty="0"/>
              <a:t>If N == 3, then there can be only one exact solution for (</a:t>
            </a:r>
            <a:r>
              <a:rPr lang="en-US" dirty="0" err="1"/>
              <a:t>a,b,c</a:t>
            </a:r>
            <a:r>
              <a:rPr lang="en-US" dirty="0"/>
              <a:t>).</a:t>
            </a:r>
          </a:p>
          <a:p>
            <a:r>
              <a:rPr lang="en-US" dirty="0"/>
              <a:t>If N &lt; 3, there are many (infinite) exact solutions for (</a:t>
            </a:r>
            <a:r>
              <a:rPr lang="en-US" dirty="0" err="1"/>
              <a:t>a,b,c</a:t>
            </a:r>
            <a:r>
              <a:rPr lang="en-US" dirty="0"/>
              <a:t>).</a:t>
            </a:r>
          </a:p>
          <a:p>
            <a:r>
              <a:rPr lang="en-US" dirty="0"/>
              <a:t>If N &gt; 3, the system is underdetermined. There are likely no exact solutions for (</a:t>
            </a:r>
            <a:r>
              <a:rPr lang="en-US" dirty="0" err="1"/>
              <a:t>a,b,c</a:t>
            </a:r>
            <a:r>
              <a:rPr lang="en-US" dirty="0"/>
              <a:t>)</a:t>
            </a:r>
          </a:p>
        </p:txBody>
      </p:sp>
      <p:pic>
        <p:nvPicPr>
          <p:cNvPr id="4" name="Picture 3">
            <a:extLst>
              <a:ext uri="{FF2B5EF4-FFF2-40B4-BE49-F238E27FC236}">
                <a16:creationId xmlns:a16="http://schemas.microsoft.com/office/drawing/2014/main" id="{5352CCF4-5CD2-F24B-B15F-882A804F1D32}"/>
              </a:ext>
            </a:extLst>
          </p:cNvPr>
          <p:cNvPicPr>
            <a:picLocks noChangeAspect="1"/>
          </p:cNvPicPr>
          <p:nvPr/>
        </p:nvPicPr>
        <p:blipFill>
          <a:blip r:embed="rId2"/>
          <a:stretch>
            <a:fillRect/>
          </a:stretch>
        </p:blipFill>
        <p:spPr>
          <a:xfrm>
            <a:off x="7703455" y="2303860"/>
            <a:ext cx="3111501" cy="1434380"/>
          </a:xfrm>
          <a:prstGeom prst="rect">
            <a:avLst/>
          </a:prstGeom>
        </p:spPr>
      </p:pic>
      <p:pic>
        <p:nvPicPr>
          <p:cNvPr id="6" name="Picture 5">
            <a:extLst>
              <a:ext uri="{FF2B5EF4-FFF2-40B4-BE49-F238E27FC236}">
                <a16:creationId xmlns:a16="http://schemas.microsoft.com/office/drawing/2014/main" id="{DB125BB4-5E8B-3946-AB6C-3229636D7E93}"/>
              </a:ext>
            </a:extLst>
          </p:cNvPr>
          <p:cNvPicPr>
            <a:picLocks noChangeAspect="1"/>
          </p:cNvPicPr>
          <p:nvPr/>
        </p:nvPicPr>
        <p:blipFill>
          <a:blip r:embed="rId3"/>
          <a:stretch>
            <a:fillRect/>
          </a:stretch>
        </p:blipFill>
        <p:spPr>
          <a:xfrm>
            <a:off x="234043" y="4001294"/>
            <a:ext cx="3340100" cy="2654300"/>
          </a:xfrm>
          <a:prstGeom prst="rect">
            <a:avLst/>
          </a:prstGeom>
        </p:spPr>
      </p:pic>
      <p:pic>
        <p:nvPicPr>
          <p:cNvPr id="8" name="Picture 7">
            <a:extLst>
              <a:ext uri="{FF2B5EF4-FFF2-40B4-BE49-F238E27FC236}">
                <a16:creationId xmlns:a16="http://schemas.microsoft.com/office/drawing/2014/main" id="{7053AB9B-AADA-8841-A3AB-90B1BF94F39A}"/>
              </a:ext>
            </a:extLst>
          </p:cNvPr>
          <p:cNvPicPr>
            <a:picLocks noChangeAspect="1"/>
          </p:cNvPicPr>
          <p:nvPr/>
        </p:nvPicPr>
        <p:blipFill>
          <a:blip r:embed="rId4"/>
          <a:stretch>
            <a:fillRect/>
          </a:stretch>
        </p:blipFill>
        <p:spPr>
          <a:xfrm>
            <a:off x="8051059" y="4082729"/>
            <a:ext cx="3906898" cy="2488255"/>
          </a:xfrm>
          <a:prstGeom prst="rect">
            <a:avLst/>
          </a:prstGeom>
        </p:spPr>
      </p:pic>
      <p:pic>
        <p:nvPicPr>
          <p:cNvPr id="10" name="Picture 9">
            <a:extLst>
              <a:ext uri="{FF2B5EF4-FFF2-40B4-BE49-F238E27FC236}">
                <a16:creationId xmlns:a16="http://schemas.microsoft.com/office/drawing/2014/main" id="{755E67EB-397D-FE4A-B112-000EA9CFE9BA}"/>
              </a:ext>
            </a:extLst>
          </p:cNvPr>
          <p:cNvPicPr>
            <a:picLocks noChangeAspect="1"/>
          </p:cNvPicPr>
          <p:nvPr/>
        </p:nvPicPr>
        <p:blipFill>
          <a:blip r:embed="rId5"/>
          <a:stretch>
            <a:fillRect/>
          </a:stretch>
        </p:blipFill>
        <p:spPr>
          <a:xfrm>
            <a:off x="3617720" y="3969544"/>
            <a:ext cx="4229100" cy="2717800"/>
          </a:xfrm>
          <a:prstGeom prst="rect">
            <a:avLst/>
          </a:prstGeom>
        </p:spPr>
      </p:pic>
    </p:spTree>
    <p:extLst>
      <p:ext uri="{BB962C8B-B14F-4D97-AF65-F5344CB8AC3E}">
        <p14:creationId xmlns:p14="http://schemas.microsoft.com/office/powerpoint/2010/main" val="2300860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CC4F0-E8D6-924A-ABE4-BFCA2ECDBBED}"/>
              </a:ext>
            </a:extLst>
          </p:cNvPr>
          <p:cNvSpPr>
            <a:spLocks noGrp="1"/>
          </p:cNvSpPr>
          <p:nvPr>
            <p:ph type="title"/>
          </p:nvPr>
        </p:nvSpPr>
        <p:spPr/>
        <p:txBody>
          <a:bodyPr/>
          <a:lstStyle/>
          <a:p>
            <a:r>
              <a:rPr lang="en-US" dirty="0"/>
              <a:t>Minimizing the Merit function</a:t>
            </a:r>
          </a:p>
        </p:txBody>
      </p:sp>
      <p:sp>
        <p:nvSpPr>
          <p:cNvPr id="6" name="Content Placeholder 5">
            <a:extLst>
              <a:ext uri="{FF2B5EF4-FFF2-40B4-BE49-F238E27FC236}">
                <a16:creationId xmlns:a16="http://schemas.microsoft.com/office/drawing/2014/main" id="{1FEC0017-115A-1A47-B414-2267C7A84886}"/>
              </a:ext>
            </a:extLst>
          </p:cNvPr>
          <p:cNvSpPr>
            <a:spLocks noGrp="1"/>
          </p:cNvSpPr>
          <p:nvPr>
            <p:ph idx="1"/>
          </p:nvPr>
        </p:nvSpPr>
        <p:spPr>
          <a:xfrm>
            <a:off x="838200" y="2904898"/>
            <a:ext cx="10515600" cy="1048204"/>
          </a:xfrm>
        </p:spPr>
        <p:txBody>
          <a:bodyPr/>
          <a:lstStyle/>
          <a:p>
            <a:r>
              <a:rPr lang="en-US" dirty="0"/>
              <a:t>For linear models, we can minimize the merit function analytically:</a:t>
            </a:r>
          </a:p>
        </p:txBody>
      </p:sp>
      <p:pic>
        <p:nvPicPr>
          <p:cNvPr id="8" name="Content Placeholder 6">
            <a:extLst>
              <a:ext uri="{FF2B5EF4-FFF2-40B4-BE49-F238E27FC236}">
                <a16:creationId xmlns:a16="http://schemas.microsoft.com/office/drawing/2014/main" id="{0ED60007-16D8-034A-98C3-F280A3194881}"/>
              </a:ext>
            </a:extLst>
          </p:cNvPr>
          <p:cNvPicPr>
            <a:picLocks noChangeAspect="1"/>
          </p:cNvPicPr>
          <p:nvPr/>
        </p:nvPicPr>
        <p:blipFill>
          <a:blip r:embed="rId2"/>
          <a:stretch>
            <a:fillRect/>
          </a:stretch>
        </p:blipFill>
        <p:spPr>
          <a:xfrm>
            <a:off x="838200" y="1817660"/>
            <a:ext cx="10766608" cy="764363"/>
          </a:xfrm>
          <a:prstGeom prst="rect">
            <a:avLst/>
          </a:prstGeom>
        </p:spPr>
      </p:pic>
      <p:pic>
        <p:nvPicPr>
          <p:cNvPr id="9" name="Picture 8">
            <a:extLst>
              <a:ext uri="{FF2B5EF4-FFF2-40B4-BE49-F238E27FC236}">
                <a16:creationId xmlns:a16="http://schemas.microsoft.com/office/drawing/2014/main" id="{DD9C53A7-819E-2D4F-A8FE-0B64AF411DF2}"/>
              </a:ext>
            </a:extLst>
          </p:cNvPr>
          <p:cNvPicPr>
            <a:picLocks noChangeAspect="1"/>
          </p:cNvPicPr>
          <p:nvPr/>
        </p:nvPicPr>
        <p:blipFill>
          <a:blip r:embed="rId3"/>
          <a:stretch>
            <a:fillRect/>
          </a:stretch>
        </p:blipFill>
        <p:spPr>
          <a:xfrm>
            <a:off x="3448050" y="3775302"/>
            <a:ext cx="5295900" cy="355600"/>
          </a:xfrm>
          <a:prstGeom prst="rect">
            <a:avLst/>
          </a:prstGeom>
        </p:spPr>
      </p:pic>
      <p:pic>
        <p:nvPicPr>
          <p:cNvPr id="11" name="Picture 10">
            <a:extLst>
              <a:ext uri="{FF2B5EF4-FFF2-40B4-BE49-F238E27FC236}">
                <a16:creationId xmlns:a16="http://schemas.microsoft.com/office/drawing/2014/main" id="{1C6A08A6-B750-3D49-981B-9E328687175A}"/>
              </a:ext>
            </a:extLst>
          </p:cNvPr>
          <p:cNvPicPr>
            <a:picLocks noChangeAspect="1"/>
          </p:cNvPicPr>
          <p:nvPr/>
        </p:nvPicPr>
        <p:blipFill>
          <a:blip r:embed="rId4"/>
          <a:stretch>
            <a:fillRect/>
          </a:stretch>
        </p:blipFill>
        <p:spPr>
          <a:xfrm>
            <a:off x="3448050" y="4517685"/>
            <a:ext cx="5219700" cy="647700"/>
          </a:xfrm>
          <a:prstGeom prst="rect">
            <a:avLst/>
          </a:prstGeom>
        </p:spPr>
      </p:pic>
      <p:pic>
        <p:nvPicPr>
          <p:cNvPr id="12" name="Picture 11">
            <a:extLst>
              <a:ext uri="{FF2B5EF4-FFF2-40B4-BE49-F238E27FC236}">
                <a16:creationId xmlns:a16="http://schemas.microsoft.com/office/drawing/2014/main" id="{710671C3-4D12-6246-A052-744F4987BD2C}"/>
              </a:ext>
            </a:extLst>
          </p:cNvPr>
          <p:cNvPicPr>
            <a:picLocks noChangeAspect="1"/>
          </p:cNvPicPr>
          <p:nvPr/>
        </p:nvPicPr>
        <p:blipFill>
          <a:blip r:embed="rId5"/>
          <a:stretch>
            <a:fillRect/>
          </a:stretch>
        </p:blipFill>
        <p:spPr>
          <a:xfrm>
            <a:off x="4722132" y="5537199"/>
            <a:ext cx="2747736" cy="390541"/>
          </a:xfrm>
          <a:prstGeom prst="rect">
            <a:avLst/>
          </a:prstGeom>
        </p:spPr>
      </p:pic>
      <p:sp>
        <p:nvSpPr>
          <p:cNvPr id="13" name="Frame 12">
            <a:extLst>
              <a:ext uri="{FF2B5EF4-FFF2-40B4-BE49-F238E27FC236}">
                <a16:creationId xmlns:a16="http://schemas.microsoft.com/office/drawing/2014/main" id="{1ADE0990-82EF-A744-BE97-DC1EADE8A1B9}"/>
              </a:ext>
            </a:extLst>
          </p:cNvPr>
          <p:cNvSpPr/>
          <p:nvPr/>
        </p:nvSpPr>
        <p:spPr>
          <a:xfrm>
            <a:off x="4474029" y="5324181"/>
            <a:ext cx="3461657" cy="831690"/>
          </a:xfrm>
          <a:prstGeom prst="fram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2405052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9D0B6-1CFB-EA43-9E07-10878E248169}"/>
              </a:ext>
            </a:extLst>
          </p:cNvPr>
          <p:cNvSpPr>
            <a:spLocks noGrp="1"/>
          </p:cNvSpPr>
          <p:nvPr>
            <p:ph type="title"/>
          </p:nvPr>
        </p:nvSpPr>
        <p:spPr/>
        <p:txBody>
          <a:bodyPr/>
          <a:lstStyle/>
          <a:p>
            <a:r>
              <a:rPr lang="en-US" dirty="0"/>
              <a:t>What about with data errors?</a:t>
            </a:r>
          </a:p>
        </p:txBody>
      </p:sp>
      <p:sp>
        <p:nvSpPr>
          <p:cNvPr id="3" name="Content Placeholder 2">
            <a:extLst>
              <a:ext uri="{FF2B5EF4-FFF2-40B4-BE49-F238E27FC236}">
                <a16:creationId xmlns:a16="http://schemas.microsoft.com/office/drawing/2014/main" id="{CE0EBE9B-309E-0240-8E45-BA789F86DDEA}"/>
              </a:ext>
            </a:extLst>
          </p:cNvPr>
          <p:cNvSpPr>
            <a:spLocks noGrp="1"/>
          </p:cNvSpPr>
          <p:nvPr>
            <p:ph idx="1"/>
          </p:nvPr>
        </p:nvSpPr>
        <p:spPr/>
        <p:txBody>
          <a:bodyPr/>
          <a:lstStyle/>
          <a:p>
            <a:r>
              <a:rPr lang="en-US" dirty="0"/>
              <a:t>Just add in the weight matrix:</a:t>
            </a:r>
          </a:p>
        </p:txBody>
      </p:sp>
      <p:pic>
        <p:nvPicPr>
          <p:cNvPr id="5" name="Content Placeholder 3">
            <a:extLst>
              <a:ext uri="{FF2B5EF4-FFF2-40B4-BE49-F238E27FC236}">
                <a16:creationId xmlns:a16="http://schemas.microsoft.com/office/drawing/2014/main" id="{3B852B7D-C639-B74B-84D4-8CC97754A011}"/>
              </a:ext>
            </a:extLst>
          </p:cNvPr>
          <p:cNvPicPr>
            <a:picLocks noChangeAspect="1"/>
          </p:cNvPicPr>
          <p:nvPr/>
        </p:nvPicPr>
        <p:blipFill>
          <a:blip r:embed="rId2"/>
          <a:stretch>
            <a:fillRect/>
          </a:stretch>
        </p:blipFill>
        <p:spPr>
          <a:xfrm>
            <a:off x="4804218" y="5177732"/>
            <a:ext cx="3162300" cy="355600"/>
          </a:xfrm>
          <a:prstGeom prst="rect">
            <a:avLst/>
          </a:prstGeom>
        </p:spPr>
      </p:pic>
      <p:pic>
        <p:nvPicPr>
          <p:cNvPr id="6" name="Picture 5">
            <a:extLst>
              <a:ext uri="{FF2B5EF4-FFF2-40B4-BE49-F238E27FC236}">
                <a16:creationId xmlns:a16="http://schemas.microsoft.com/office/drawing/2014/main" id="{0A602CB8-EB26-3E4F-AA82-2D47F3B49965}"/>
              </a:ext>
            </a:extLst>
          </p:cNvPr>
          <p:cNvPicPr>
            <a:picLocks noChangeAspect="1"/>
          </p:cNvPicPr>
          <p:nvPr/>
        </p:nvPicPr>
        <p:blipFill>
          <a:blip r:embed="rId3"/>
          <a:stretch>
            <a:fillRect/>
          </a:stretch>
        </p:blipFill>
        <p:spPr>
          <a:xfrm>
            <a:off x="3968750" y="2692400"/>
            <a:ext cx="4254500" cy="1473200"/>
          </a:xfrm>
          <a:prstGeom prst="rect">
            <a:avLst/>
          </a:prstGeom>
        </p:spPr>
      </p:pic>
      <p:sp>
        <p:nvSpPr>
          <p:cNvPr id="4" name="Frame 3">
            <a:extLst>
              <a:ext uri="{FF2B5EF4-FFF2-40B4-BE49-F238E27FC236}">
                <a16:creationId xmlns:a16="http://schemas.microsoft.com/office/drawing/2014/main" id="{6C73B09C-7AC7-4847-9DFC-18E47DF47330}"/>
              </a:ext>
            </a:extLst>
          </p:cNvPr>
          <p:cNvSpPr/>
          <p:nvPr/>
        </p:nvSpPr>
        <p:spPr>
          <a:xfrm>
            <a:off x="4229100" y="4864100"/>
            <a:ext cx="4254500" cy="1028700"/>
          </a:xfrm>
          <a:prstGeom prst="fram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43440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C8018-686F-1D4E-B75A-440EB72B2D0D}"/>
              </a:ext>
            </a:extLst>
          </p:cNvPr>
          <p:cNvSpPr>
            <a:spLocks noGrp="1"/>
          </p:cNvSpPr>
          <p:nvPr>
            <p:ph type="title"/>
          </p:nvPr>
        </p:nvSpPr>
        <p:spPr/>
        <p:txBody>
          <a:bodyPr/>
          <a:lstStyle/>
          <a:p>
            <a:r>
              <a:rPr lang="en-US" dirty="0"/>
              <a:t>Errors on our model parameter estimates</a:t>
            </a:r>
          </a:p>
        </p:txBody>
      </p:sp>
      <p:sp>
        <p:nvSpPr>
          <p:cNvPr id="3" name="Content Placeholder 2">
            <a:extLst>
              <a:ext uri="{FF2B5EF4-FFF2-40B4-BE49-F238E27FC236}">
                <a16:creationId xmlns:a16="http://schemas.microsoft.com/office/drawing/2014/main" id="{7C8D14B8-2CC3-DE49-B415-EF9EF976E068}"/>
              </a:ext>
            </a:extLst>
          </p:cNvPr>
          <p:cNvSpPr>
            <a:spLocks noGrp="1"/>
          </p:cNvSpPr>
          <p:nvPr>
            <p:ph idx="1"/>
          </p:nvPr>
        </p:nvSpPr>
        <p:spPr/>
        <p:txBody>
          <a:bodyPr/>
          <a:lstStyle/>
          <a:p>
            <a:r>
              <a:rPr lang="en-US" dirty="0"/>
              <a:t>Now we have our parameter estimates, what are the errors on   ?</a:t>
            </a:r>
          </a:p>
          <a:p>
            <a:endParaRPr lang="en-US" dirty="0"/>
          </a:p>
          <a:p>
            <a:r>
              <a:rPr lang="en-US" dirty="0"/>
              <a:t>For linear models with gaussian errors we can get these analytically:</a:t>
            </a:r>
          </a:p>
          <a:p>
            <a:endParaRPr lang="en-US" dirty="0"/>
          </a:p>
        </p:txBody>
      </p:sp>
      <p:pic>
        <p:nvPicPr>
          <p:cNvPr id="4" name="Picture 3">
            <a:extLst>
              <a:ext uri="{FF2B5EF4-FFF2-40B4-BE49-F238E27FC236}">
                <a16:creationId xmlns:a16="http://schemas.microsoft.com/office/drawing/2014/main" id="{ED7A4FBD-620D-6C4B-A5D3-01D7B0884BE5}"/>
              </a:ext>
            </a:extLst>
          </p:cNvPr>
          <p:cNvPicPr>
            <a:picLocks noChangeAspect="1"/>
          </p:cNvPicPr>
          <p:nvPr/>
        </p:nvPicPr>
        <p:blipFill>
          <a:blip r:embed="rId3"/>
          <a:stretch>
            <a:fillRect/>
          </a:stretch>
        </p:blipFill>
        <p:spPr>
          <a:xfrm>
            <a:off x="10222591" y="1825625"/>
            <a:ext cx="209813" cy="362404"/>
          </a:xfrm>
          <a:prstGeom prst="rect">
            <a:avLst/>
          </a:prstGeom>
        </p:spPr>
      </p:pic>
      <p:pic>
        <p:nvPicPr>
          <p:cNvPr id="6" name="Picture 5">
            <a:extLst>
              <a:ext uri="{FF2B5EF4-FFF2-40B4-BE49-F238E27FC236}">
                <a16:creationId xmlns:a16="http://schemas.microsoft.com/office/drawing/2014/main" id="{675779AC-49DE-EE45-9150-003F54F296C8}"/>
              </a:ext>
            </a:extLst>
          </p:cNvPr>
          <p:cNvPicPr>
            <a:picLocks noChangeAspect="1"/>
          </p:cNvPicPr>
          <p:nvPr/>
        </p:nvPicPr>
        <p:blipFill>
          <a:blip r:embed="rId4"/>
          <a:stretch>
            <a:fillRect/>
          </a:stretch>
        </p:blipFill>
        <p:spPr>
          <a:xfrm>
            <a:off x="4095277" y="3968637"/>
            <a:ext cx="4001446" cy="407420"/>
          </a:xfrm>
          <a:prstGeom prst="rect">
            <a:avLst/>
          </a:prstGeom>
        </p:spPr>
      </p:pic>
    </p:spTree>
    <p:extLst>
      <p:ext uri="{BB962C8B-B14F-4D97-AF65-F5344CB8AC3E}">
        <p14:creationId xmlns:p14="http://schemas.microsoft.com/office/powerpoint/2010/main" val="13603361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8BAB4-5886-084A-ADC8-A67D43EE6D03}"/>
              </a:ext>
            </a:extLst>
          </p:cNvPr>
          <p:cNvSpPr>
            <a:spLocks noGrp="1"/>
          </p:cNvSpPr>
          <p:nvPr>
            <p:ph type="title"/>
          </p:nvPr>
        </p:nvSpPr>
        <p:spPr/>
        <p:txBody>
          <a:bodyPr/>
          <a:lstStyle/>
          <a:p>
            <a:r>
              <a:rPr lang="en-US" dirty="0"/>
              <a:t>Linearization: the power of linear models</a:t>
            </a:r>
          </a:p>
        </p:txBody>
      </p:sp>
      <p:sp>
        <p:nvSpPr>
          <p:cNvPr id="3" name="Content Placeholder 2">
            <a:extLst>
              <a:ext uri="{FF2B5EF4-FFF2-40B4-BE49-F238E27FC236}">
                <a16:creationId xmlns:a16="http://schemas.microsoft.com/office/drawing/2014/main" id="{11B12E0E-4419-4449-8EB4-E0476DF5426C}"/>
              </a:ext>
            </a:extLst>
          </p:cNvPr>
          <p:cNvSpPr>
            <a:spLocks noGrp="1"/>
          </p:cNvSpPr>
          <p:nvPr>
            <p:ph idx="1"/>
          </p:nvPr>
        </p:nvSpPr>
        <p:spPr/>
        <p:txBody>
          <a:bodyPr/>
          <a:lstStyle/>
          <a:p>
            <a:r>
              <a:rPr lang="en-US" dirty="0"/>
              <a:t>Always guaranteed you have best solution</a:t>
            </a:r>
          </a:p>
          <a:p>
            <a:r>
              <a:rPr lang="en-US" dirty="0"/>
              <a:t>All the information you want derived analytically (estimates, errors on estimates)</a:t>
            </a:r>
          </a:p>
          <a:p>
            <a:r>
              <a:rPr lang="en-US" dirty="0"/>
              <a:t>For non-linear problems, you can always try to linearize:</a:t>
            </a:r>
          </a:p>
          <a:p>
            <a:endParaRPr lang="en-US" dirty="0"/>
          </a:p>
          <a:p>
            <a:endParaRPr lang="en-US" dirty="0"/>
          </a:p>
          <a:p>
            <a:r>
              <a:rPr lang="en-US" dirty="0"/>
              <a:t>Many machine learning problems solved quite well with linear models.</a:t>
            </a:r>
          </a:p>
        </p:txBody>
      </p:sp>
      <p:pic>
        <p:nvPicPr>
          <p:cNvPr id="4" name="Picture 3">
            <a:extLst>
              <a:ext uri="{FF2B5EF4-FFF2-40B4-BE49-F238E27FC236}">
                <a16:creationId xmlns:a16="http://schemas.microsoft.com/office/drawing/2014/main" id="{982608A4-BF2D-3244-A8F2-E7F7DF48FB95}"/>
              </a:ext>
            </a:extLst>
          </p:cNvPr>
          <p:cNvPicPr>
            <a:picLocks noChangeAspect="1"/>
          </p:cNvPicPr>
          <p:nvPr/>
        </p:nvPicPr>
        <p:blipFill>
          <a:blip r:embed="rId2"/>
          <a:stretch>
            <a:fillRect/>
          </a:stretch>
        </p:blipFill>
        <p:spPr>
          <a:xfrm>
            <a:off x="2996522" y="3924186"/>
            <a:ext cx="6198955" cy="468199"/>
          </a:xfrm>
          <a:prstGeom prst="rect">
            <a:avLst/>
          </a:prstGeom>
        </p:spPr>
      </p:pic>
    </p:spTree>
    <p:extLst>
      <p:ext uri="{BB962C8B-B14F-4D97-AF65-F5344CB8AC3E}">
        <p14:creationId xmlns:p14="http://schemas.microsoft.com/office/powerpoint/2010/main" val="938535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F3783-9104-F941-A414-0A4ACBE0FF2B}"/>
              </a:ext>
            </a:extLst>
          </p:cNvPr>
          <p:cNvSpPr>
            <a:spLocks noGrp="1"/>
          </p:cNvSpPr>
          <p:nvPr>
            <p:ph type="title"/>
          </p:nvPr>
        </p:nvSpPr>
        <p:spPr/>
        <p:txBody>
          <a:bodyPr/>
          <a:lstStyle/>
          <a:p>
            <a:r>
              <a:rPr lang="en-US" dirty="0"/>
              <a:t>Assessing goodness of fit</a:t>
            </a:r>
          </a:p>
        </p:txBody>
      </p:sp>
      <p:sp>
        <p:nvSpPr>
          <p:cNvPr id="3" name="Content Placeholder 2">
            <a:extLst>
              <a:ext uri="{FF2B5EF4-FFF2-40B4-BE49-F238E27FC236}">
                <a16:creationId xmlns:a16="http://schemas.microsoft.com/office/drawing/2014/main" id="{DD60D769-9334-F245-ACFA-139BB353F646}"/>
              </a:ext>
            </a:extLst>
          </p:cNvPr>
          <p:cNvSpPr>
            <a:spLocks noGrp="1"/>
          </p:cNvSpPr>
          <p:nvPr>
            <p:ph idx="1"/>
          </p:nvPr>
        </p:nvSpPr>
        <p:spPr/>
        <p:txBody>
          <a:bodyPr/>
          <a:lstStyle/>
          <a:p>
            <a:r>
              <a:rPr lang="en-US" dirty="0"/>
              <a:t>Reduced Chi Squared</a:t>
            </a:r>
          </a:p>
          <a:p>
            <a:r>
              <a:rPr lang="en-US" dirty="0"/>
              <a:t>Akaike Information criterion</a:t>
            </a:r>
          </a:p>
          <a:p>
            <a:endParaRPr lang="en-US" dirty="0"/>
          </a:p>
          <a:p>
            <a:endParaRPr lang="en-US" dirty="0"/>
          </a:p>
          <a:p>
            <a:r>
              <a:rPr lang="en-US" dirty="0"/>
              <a:t>Bayesian Information Criterion</a:t>
            </a:r>
          </a:p>
          <a:p>
            <a:endParaRPr lang="en-US" dirty="0"/>
          </a:p>
          <a:p>
            <a:endParaRPr lang="en-US" dirty="0"/>
          </a:p>
          <a:p>
            <a:r>
              <a:rPr lang="en-US" dirty="0"/>
              <a:t>Overfitting -&gt; Useful in interpolation, bad for model fitting</a:t>
            </a:r>
          </a:p>
        </p:txBody>
      </p:sp>
      <p:pic>
        <p:nvPicPr>
          <p:cNvPr id="5" name="Picture 4">
            <a:extLst>
              <a:ext uri="{FF2B5EF4-FFF2-40B4-BE49-F238E27FC236}">
                <a16:creationId xmlns:a16="http://schemas.microsoft.com/office/drawing/2014/main" id="{CF4B837E-6CCA-7447-AC8C-5538CCCAACA3}"/>
              </a:ext>
            </a:extLst>
          </p:cNvPr>
          <p:cNvPicPr>
            <a:picLocks noChangeAspect="1"/>
          </p:cNvPicPr>
          <p:nvPr/>
        </p:nvPicPr>
        <p:blipFill>
          <a:blip r:embed="rId3"/>
          <a:stretch>
            <a:fillRect/>
          </a:stretch>
        </p:blipFill>
        <p:spPr>
          <a:xfrm>
            <a:off x="7204679" y="366291"/>
            <a:ext cx="4751862" cy="3231266"/>
          </a:xfrm>
          <a:prstGeom prst="rect">
            <a:avLst/>
          </a:prstGeom>
        </p:spPr>
      </p:pic>
      <p:pic>
        <p:nvPicPr>
          <p:cNvPr id="6" name="Picture 5">
            <a:extLst>
              <a:ext uri="{FF2B5EF4-FFF2-40B4-BE49-F238E27FC236}">
                <a16:creationId xmlns:a16="http://schemas.microsoft.com/office/drawing/2014/main" id="{AC2008F2-3BB8-CF44-AA2D-AD5EDD93FD24}"/>
              </a:ext>
            </a:extLst>
          </p:cNvPr>
          <p:cNvPicPr>
            <a:picLocks noChangeAspect="1"/>
          </p:cNvPicPr>
          <p:nvPr/>
        </p:nvPicPr>
        <p:blipFill>
          <a:blip r:embed="rId4"/>
          <a:stretch>
            <a:fillRect/>
          </a:stretch>
        </p:blipFill>
        <p:spPr>
          <a:xfrm>
            <a:off x="1669005" y="2883694"/>
            <a:ext cx="3905251" cy="713863"/>
          </a:xfrm>
          <a:prstGeom prst="rect">
            <a:avLst/>
          </a:prstGeom>
        </p:spPr>
      </p:pic>
      <p:pic>
        <p:nvPicPr>
          <p:cNvPr id="7" name="Picture 6">
            <a:extLst>
              <a:ext uri="{FF2B5EF4-FFF2-40B4-BE49-F238E27FC236}">
                <a16:creationId xmlns:a16="http://schemas.microsoft.com/office/drawing/2014/main" id="{B8290253-8D83-6C47-829F-698D5AAA70DB}"/>
              </a:ext>
            </a:extLst>
          </p:cNvPr>
          <p:cNvPicPr>
            <a:picLocks noChangeAspect="1"/>
          </p:cNvPicPr>
          <p:nvPr/>
        </p:nvPicPr>
        <p:blipFill>
          <a:blip r:embed="rId5"/>
          <a:stretch>
            <a:fillRect/>
          </a:stretch>
        </p:blipFill>
        <p:spPr>
          <a:xfrm>
            <a:off x="5402620" y="1492646"/>
            <a:ext cx="986848" cy="835025"/>
          </a:xfrm>
          <a:prstGeom prst="rect">
            <a:avLst/>
          </a:prstGeom>
        </p:spPr>
      </p:pic>
      <p:pic>
        <p:nvPicPr>
          <p:cNvPr id="9" name="Picture 8">
            <a:extLst>
              <a:ext uri="{FF2B5EF4-FFF2-40B4-BE49-F238E27FC236}">
                <a16:creationId xmlns:a16="http://schemas.microsoft.com/office/drawing/2014/main" id="{75D16C7E-D65C-9349-BAE1-FC14C09A1CB3}"/>
              </a:ext>
            </a:extLst>
          </p:cNvPr>
          <p:cNvPicPr>
            <a:picLocks noChangeAspect="1"/>
          </p:cNvPicPr>
          <p:nvPr/>
        </p:nvPicPr>
        <p:blipFill>
          <a:blip r:embed="rId6"/>
          <a:stretch>
            <a:fillRect/>
          </a:stretch>
        </p:blipFill>
        <p:spPr>
          <a:xfrm>
            <a:off x="1790700" y="4530329"/>
            <a:ext cx="3965900" cy="713862"/>
          </a:xfrm>
          <a:prstGeom prst="rect">
            <a:avLst/>
          </a:prstGeom>
        </p:spPr>
      </p:pic>
    </p:spTree>
    <p:extLst>
      <p:ext uri="{BB962C8B-B14F-4D97-AF65-F5344CB8AC3E}">
        <p14:creationId xmlns:p14="http://schemas.microsoft.com/office/powerpoint/2010/main" val="10301684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BF960-DFDC-CE49-A1CD-36BF6DD3E9A3}"/>
              </a:ext>
            </a:extLst>
          </p:cNvPr>
          <p:cNvSpPr>
            <a:spLocks noGrp="1"/>
          </p:cNvSpPr>
          <p:nvPr>
            <p:ph type="title"/>
          </p:nvPr>
        </p:nvSpPr>
        <p:spPr/>
        <p:txBody>
          <a:bodyPr/>
          <a:lstStyle/>
          <a:p>
            <a:r>
              <a:rPr lang="en-US" dirty="0"/>
              <a:t>Techniques to prevent overfitting</a:t>
            </a:r>
          </a:p>
        </p:txBody>
      </p:sp>
      <p:sp>
        <p:nvSpPr>
          <p:cNvPr id="3" name="Content Placeholder 2">
            <a:extLst>
              <a:ext uri="{FF2B5EF4-FFF2-40B4-BE49-F238E27FC236}">
                <a16:creationId xmlns:a16="http://schemas.microsoft.com/office/drawing/2014/main" id="{F4F6A311-78F8-2E49-BAC9-2CEA9B931057}"/>
              </a:ext>
            </a:extLst>
          </p:cNvPr>
          <p:cNvSpPr>
            <a:spLocks noGrp="1"/>
          </p:cNvSpPr>
          <p:nvPr>
            <p:ph idx="1"/>
          </p:nvPr>
        </p:nvSpPr>
        <p:spPr>
          <a:xfrm>
            <a:off x="838200" y="1825625"/>
            <a:ext cx="10515600" cy="1920875"/>
          </a:xfrm>
        </p:spPr>
        <p:txBody>
          <a:bodyPr/>
          <a:lstStyle/>
          <a:p>
            <a:r>
              <a:rPr lang="en-US" dirty="0"/>
              <a:t>Use a simpler model</a:t>
            </a:r>
          </a:p>
          <a:p>
            <a:r>
              <a:rPr lang="en-US" dirty="0"/>
              <a:t>Collect more (independent) data</a:t>
            </a:r>
          </a:p>
          <a:p>
            <a:r>
              <a:rPr lang="en-US" dirty="0"/>
              <a:t>Regularization:</a:t>
            </a:r>
          </a:p>
        </p:txBody>
      </p:sp>
      <p:pic>
        <p:nvPicPr>
          <p:cNvPr id="5" name="Content Placeholder 6">
            <a:extLst>
              <a:ext uri="{FF2B5EF4-FFF2-40B4-BE49-F238E27FC236}">
                <a16:creationId xmlns:a16="http://schemas.microsoft.com/office/drawing/2014/main" id="{E356E782-19B7-C645-948F-025D216C1F24}"/>
              </a:ext>
            </a:extLst>
          </p:cNvPr>
          <p:cNvPicPr>
            <a:picLocks noChangeAspect="1"/>
          </p:cNvPicPr>
          <p:nvPr/>
        </p:nvPicPr>
        <p:blipFill rotWithShape="1">
          <a:blip r:embed="rId3"/>
          <a:srcRect r="78206" b="8821"/>
          <a:stretch/>
        </p:blipFill>
        <p:spPr>
          <a:xfrm>
            <a:off x="3990791" y="3277783"/>
            <a:ext cx="3156217" cy="937433"/>
          </a:xfrm>
          <a:prstGeom prst="rect">
            <a:avLst/>
          </a:prstGeom>
        </p:spPr>
      </p:pic>
      <p:pic>
        <p:nvPicPr>
          <p:cNvPr id="6" name="Content Placeholder 6">
            <a:extLst>
              <a:ext uri="{FF2B5EF4-FFF2-40B4-BE49-F238E27FC236}">
                <a16:creationId xmlns:a16="http://schemas.microsoft.com/office/drawing/2014/main" id="{9BE4BD26-1433-8944-83F3-36AC44C68B2F}"/>
              </a:ext>
            </a:extLst>
          </p:cNvPr>
          <p:cNvPicPr>
            <a:picLocks noChangeAspect="1"/>
          </p:cNvPicPr>
          <p:nvPr/>
        </p:nvPicPr>
        <p:blipFill rotWithShape="1">
          <a:blip r:embed="rId3"/>
          <a:srcRect r="78206" b="8821"/>
          <a:stretch/>
        </p:blipFill>
        <p:spPr>
          <a:xfrm>
            <a:off x="3990791" y="4729941"/>
            <a:ext cx="3156217" cy="937433"/>
          </a:xfrm>
          <a:prstGeom prst="rect">
            <a:avLst/>
          </a:prstGeom>
        </p:spPr>
      </p:pic>
      <p:cxnSp>
        <p:nvCxnSpPr>
          <p:cNvPr id="9" name="Straight Arrow Connector 8">
            <a:extLst>
              <a:ext uri="{FF2B5EF4-FFF2-40B4-BE49-F238E27FC236}">
                <a16:creationId xmlns:a16="http://schemas.microsoft.com/office/drawing/2014/main" id="{47BE2ACF-178A-E341-82C5-277B5E47536E}"/>
              </a:ext>
            </a:extLst>
          </p:cNvPr>
          <p:cNvCxnSpPr/>
          <p:nvPr/>
        </p:nvCxnSpPr>
        <p:spPr>
          <a:xfrm>
            <a:off x="6096000" y="4215216"/>
            <a:ext cx="0" cy="77053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0" name="Picture 9">
            <a:extLst>
              <a:ext uri="{FF2B5EF4-FFF2-40B4-BE49-F238E27FC236}">
                <a16:creationId xmlns:a16="http://schemas.microsoft.com/office/drawing/2014/main" id="{AE9D8886-6420-D647-88D2-CD2B75AF91D0}"/>
              </a:ext>
            </a:extLst>
          </p:cNvPr>
          <p:cNvPicPr>
            <a:picLocks noChangeAspect="1"/>
          </p:cNvPicPr>
          <p:nvPr/>
        </p:nvPicPr>
        <p:blipFill>
          <a:blip r:embed="rId4"/>
          <a:stretch>
            <a:fillRect/>
          </a:stretch>
        </p:blipFill>
        <p:spPr>
          <a:xfrm>
            <a:off x="7147008" y="5003538"/>
            <a:ext cx="1073151" cy="390237"/>
          </a:xfrm>
          <a:prstGeom prst="rect">
            <a:avLst/>
          </a:prstGeom>
        </p:spPr>
      </p:pic>
      <p:pic>
        <p:nvPicPr>
          <p:cNvPr id="13" name="Picture 12">
            <a:extLst>
              <a:ext uri="{FF2B5EF4-FFF2-40B4-BE49-F238E27FC236}">
                <a16:creationId xmlns:a16="http://schemas.microsoft.com/office/drawing/2014/main" id="{6C23D6CC-00BD-FF4D-9DE5-929AB4C5DEAD}"/>
              </a:ext>
            </a:extLst>
          </p:cNvPr>
          <p:cNvPicPr>
            <a:picLocks noChangeAspect="1"/>
          </p:cNvPicPr>
          <p:nvPr/>
        </p:nvPicPr>
        <p:blipFill>
          <a:blip r:embed="rId5"/>
          <a:stretch>
            <a:fillRect/>
          </a:stretch>
        </p:blipFill>
        <p:spPr>
          <a:xfrm>
            <a:off x="4273426" y="6004588"/>
            <a:ext cx="3645148" cy="423503"/>
          </a:xfrm>
          <a:prstGeom prst="rect">
            <a:avLst/>
          </a:prstGeom>
        </p:spPr>
      </p:pic>
    </p:spTree>
    <p:extLst>
      <p:ext uri="{BB962C8B-B14F-4D97-AF65-F5344CB8AC3E}">
        <p14:creationId xmlns:p14="http://schemas.microsoft.com/office/powerpoint/2010/main" val="607146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8140D-D5D4-784C-BAB2-1434BF722685}"/>
              </a:ext>
            </a:extLst>
          </p:cNvPr>
          <p:cNvSpPr>
            <a:spLocks noGrp="1"/>
          </p:cNvSpPr>
          <p:nvPr>
            <p:ph type="title"/>
          </p:nvPr>
        </p:nvSpPr>
        <p:spPr/>
        <p:txBody>
          <a:bodyPr/>
          <a:lstStyle/>
          <a:p>
            <a:r>
              <a:rPr lang="en-US" dirty="0"/>
              <a:t>General Problem setup</a:t>
            </a:r>
          </a:p>
        </p:txBody>
      </p:sp>
      <p:sp>
        <p:nvSpPr>
          <p:cNvPr id="3" name="Content Placeholder 2">
            <a:extLst>
              <a:ext uri="{FF2B5EF4-FFF2-40B4-BE49-F238E27FC236}">
                <a16:creationId xmlns:a16="http://schemas.microsoft.com/office/drawing/2014/main" id="{FCB71F46-1A45-F041-BA00-94A7AEC553CB}"/>
              </a:ext>
            </a:extLst>
          </p:cNvPr>
          <p:cNvSpPr>
            <a:spLocks noGrp="1"/>
          </p:cNvSpPr>
          <p:nvPr>
            <p:ph idx="1"/>
          </p:nvPr>
        </p:nvSpPr>
        <p:spPr>
          <a:xfrm>
            <a:off x="838200" y="1690688"/>
            <a:ext cx="10515600" cy="2245848"/>
          </a:xfrm>
        </p:spPr>
        <p:txBody>
          <a:bodyPr>
            <a:normAutofit fontScale="92500"/>
          </a:bodyPr>
          <a:lstStyle/>
          <a:p>
            <a:r>
              <a:rPr lang="en-US" dirty="0"/>
              <a:t>Given a set of observations, want to summarize data by fitting a model</a:t>
            </a:r>
          </a:p>
          <a:p>
            <a:r>
              <a:rPr lang="en-US" dirty="0"/>
              <a:t>Model depends on a set of adjustable parameters</a:t>
            </a:r>
          </a:p>
          <a:p>
            <a:r>
              <a:rPr lang="en-US" dirty="0"/>
              <a:t>Models can come from underlying theory to explain the observations or they can be simply used to interpolate or extrapolate the observations.</a:t>
            </a:r>
          </a:p>
          <a:p>
            <a:endParaRPr lang="en-US" dirty="0"/>
          </a:p>
        </p:txBody>
      </p:sp>
      <p:pic>
        <p:nvPicPr>
          <p:cNvPr id="4" name="Picture 3">
            <a:extLst>
              <a:ext uri="{FF2B5EF4-FFF2-40B4-BE49-F238E27FC236}">
                <a16:creationId xmlns:a16="http://schemas.microsoft.com/office/drawing/2014/main" id="{44BFD241-71CE-A941-98F9-894C130D75A0}"/>
              </a:ext>
            </a:extLst>
          </p:cNvPr>
          <p:cNvPicPr>
            <a:picLocks noChangeAspect="1"/>
          </p:cNvPicPr>
          <p:nvPr/>
        </p:nvPicPr>
        <p:blipFill>
          <a:blip r:embed="rId2"/>
          <a:stretch>
            <a:fillRect/>
          </a:stretch>
        </p:blipFill>
        <p:spPr>
          <a:xfrm>
            <a:off x="1681655" y="3830570"/>
            <a:ext cx="2275490" cy="628469"/>
          </a:xfrm>
          <a:prstGeom prst="rect">
            <a:avLst/>
          </a:prstGeom>
        </p:spPr>
      </p:pic>
      <p:pic>
        <p:nvPicPr>
          <p:cNvPr id="5" name="Picture 4">
            <a:extLst>
              <a:ext uri="{FF2B5EF4-FFF2-40B4-BE49-F238E27FC236}">
                <a16:creationId xmlns:a16="http://schemas.microsoft.com/office/drawing/2014/main" id="{F18243C3-ABCA-3C42-878C-75A4CC4AE6D2}"/>
              </a:ext>
            </a:extLst>
          </p:cNvPr>
          <p:cNvPicPr>
            <a:picLocks noChangeAspect="1"/>
          </p:cNvPicPr>
          <p:nvPr/>
        </p:nvPicPr>
        <p:blipFill>
          <a:blip r:embed="rId3"/>
          <a:stretch>
            <a:fillRect/>
          </a:stretch>
        </p:blipFill>
        <p:spPr>
          <a:xfrm>
            <a:off x="5507306" y="3936536"/>
            <a:ext cx="4535328" cy="522503"/>
          </a:xfrm>
          <a:prstGeom prst="rect">
            <a:avLst/>
          </a:prstGeom>
        </p:spPr>
      </p:pic>
      <p:pic>
        <p:nvPicPr>
          <p:cNvPr id="6" name="Picture 5">
            <a:extLst>
              <a:ext uri="{FF2B5EF4-FFF2-40B4-BE49-F238E27FC236}">
                <a16:creationId xmlns:a16="http://schemas.microsoft.com/office/drawing/2014/main" id="{2EA1A6BC-F6BB-3F40-9058-A14E3124C14A}"/>
              </a:ext>
            </a:extLst>
          </p:cNvPr>
          <p:cNvPicPr>
            <a:picLocks noChangeAspect="1"/>
          </p:cNvPicPr>
          <p:nvPr/>
        </p:nvPicPr>
        <p:blipFill>
          <a:blip r:embed="rId4"/>
          <a:stretch>
            <a:fillRect/>
          </a:stretch>
        </p:blipFill>
        <p:spPr>
          <a:xfrm>
            <a:off x="8011073" y="2194718"/>
            <a:ext cx="1843340" cy="359295"/>
          </a:xfrm>
          <a:prstGeom prst="rect">
            <a:avLst/>
          </a:prstGeom>
        </p:spPr>
      </p:pic>
      <p:pic>
        <p:nvPicPr>
          <p:cNvPr id="7" name="Picture 6">
            <a:extLst>
              <a:ext uri="{FF2B5EF4-FFF2-40B4-BE49-F238E27FC236}">
                <a16:creationId xmlns:a16="http://schemas.microsoft.com/office/drawing/2014/main" id="{08A5D733-DE64-064B-A264-BB21A757AD0D}"/>
              </a:ext>
            </a:extLst>
          </p:cNvPr>
          <p:cNvPicPr>
            <a:picLocks noChangeAspect="1"/>
          </p:cNvPicPr>
          <p:nvPr/>
        </p:nvPicPr>
        <p:blipFill>
          <a:blip r:embed="rId5"/>
          <a:stretch>
            <a:fillRect/>
          </a:stretch>
        </p:blipFill>
        <p:spPr>
          <a:xfrm>
            <a:off x="10806165" y="1676763"/>
            <a:ext cx="292757" cy="517955"/>
          </a:xfrm>
          <a:prstGeom prst="rect">
            <a:avLst/>
          </a:prstGeom>
        </p:spPr>
      </p:pic>
      <p:sp>
        <p:nvSpPr>
          <p:cNvPr id="8" name="TextBox 7">
            <a:extLst>
              <a:ext uri="{FF2B5EF4-FFF2-40B4-BE49-F238E27FC236}">
                <a16:creationId xmlns:a16="http://schemas.microsoft.com/office/drawing/2014/main" id="{1E5B23E9-45FE-E14C-8864-FD594664AD19}"/>
              </a:ext>
            </a:extLst>
          </p:cNvPr>
          <p:cNvSpPr txBox="1"/>
          <p:nvPr/>
        </p:nvSpPr>
        <p:spPr>
          <a:xfrm>
            <a:off x="1028700" y="5176157"/>
            <a:ext cx="10662557" cy="1846659"/>
          </a:xfrm>
          <a:prstGeom prst="rect">
            <a:avLst/>
          </a:prstGeom>
          <a:noFill/>
        </p:spPr>
        <p:txBody>
          <a:bodyPr wrap="square" rtlCol="0">
            <a:spAutoFit/>
          </a:bodyPr>
          <a:lstStyle/>
          <a:p>
            <a:pPr marL="285750" indent="-285750">
              <a:buFont typeface="Arial" panose="020B0604020202020204" pitchFamily="34" charset="0"/>
              <a:buChar char="•"/>
            </a:pPr>
            <a:r>
              <a:rPr lang="en-US" sz="2400" dirty="0"/>
              <a:t>Approach: Define ’Merit function’ that measures agreement between observations and model with particular set of parameters.</a:t>
            </a:r>
          </a:p>
          <a:p>
            <a:pPr marL="285750" indent="-285750">
              <a:buFont typeface="Arial" panose="020B0604020202020204" pitchFamily="34" charset="0"/>
              <a:buChar char="•"/>
            </a:pPr>
            <a:r>
              <a:rPr lang="en-US" sz="2400" dirty="0"/>
              <a:t>The parameters of the model are adjusted to find an extremum (’best fit’) of the merit function -&gt; Optimization!</a:t>
            </a:r>
          </a:p>
          <a:p>
            <a:endParaRPr lang="en-US" dirty="0"/>
          </a:p>
        </p:txBody>
      </p:sp>
    </p:spTree>
    <p:extLst>
      <p:ext uri="{BB962C8B-B14F-4D97-AF65-F5344CB8AC3E}">
        <p14:creationId xmlns:p14="http://schemas.microsoft.com/office/powerpoint/2010/main" val="2260540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C2DD-0803-4B4A-BE9F-8C37D5EFEC16}"/>
              </a:ext>
            </a:extLst>
          </p:cNvPr>
          <p:cNvSpPr>
            <a:spLocks noGrp="1"/>
          </p:cNvSpPr>
          <p:nvPr>
            <p:ph type="title"/>
          </p:nvPr>
        </p:nvSpPr>
        <p:spPr/>
        <p:txBody>
          <a:bodyPr/>
          <a:lstStyle/>
          <a:p>
            <a:r>
              <a:rPr lang="en-US" dirty="0"/>
              <a:t>Non-linear Models</a:t>
            </a:r>
          </a:p>
        </p:txBody>
      </p:sp>
      <p:sp>
        <p:nvSpPr>
          <p:cNvPr id="3" name="Content Placeholder 2">
            <a:extLst>
              <a:ext uri="{FF2B5EF4-FFF2-40B4-BE49-F238E27FC236}">
                <a16:creationId xmlns:a16="http://schemas.microsoft.com/office/drawing/2014/main" id="{2899C2CC-BFBA-4F40-A49A-A05F198D07FD}"/>
              </a:ext>
            </a:extLst>
          </p:cNvPr>
          <p:cNvSpPr>
            <a:spLocks noGrp="1"/>
          </p:cNvSpPr>
          <p:nvPr>
            <p:ph idx="1"/>
          </p:nvPr>
        </p:nvSpPr>
        <p:spPr>
          <a:xfrm>
            <a:off x="838200" y="1825625"/>
            <a:ext cx="10515600" cy="4901746"/>
          </a:xfrm>
        </p:spPr>
        <p:txBody>
          <a:bodyPr>
            <a:normAutofit lnSpcReduction="10000"/>
          </a:bodyPr>
          <a:lstStyle/>
          <a:p>
            <a:r>
              <a:rPr lang="en-US" dirty="0"/>
              <a:t>What if your model is non-linear (or the errors are non-Gaussian)?</a:t>
            </a:r>
          </a:p>
          <a:p>
            <a:r>
              <a:rPr lang="en-US" dirty="0"/>
              <a:t>Now there is no analytic solution to the minimization problem:</a:t>
            </a:r>
          </a:p>
          <a:p>
            <a:endParaRPr lang="en-US" dirty="0"/>
          </a:p>
          <a:p>
            <a:endParaRPr lang="en-US" dirty="0"/>
          </a:p>
          <a:p>
            <a:endParaRPr lang="en-US" dirty="0"/>
          </a:p>
          <a:p>
            <a:r>
              <a:rPr lang="en-US" dirty="0"/>
              <a:t>Can use minimization methods from the previous lecture!</a:t>
            </a:r>
          </a:p>
          <a:p>
            <a:r>
              <a:rPr lang="en-US" dirty="0"/>
              <a:t>Gradient Descent, Newton’s method etc.</a:t>
            </a:r>
          </a:p>
          <a:p>
            <a:r>
              <a:rPr lang="en-US" dirty="0"/>
              <a:t>There may be many local minima, difficult to guarantee that you have found the best solution.</a:t>
            </a:r>
          </a:p>
          <a:p>
            <a:r>
              <a:rPr lang="en-US" dirty="0"/>
              <a:t>No analytic way to get errors on your parameter estimates.</a:t>
            </a:r>
          </a:p>
          <a:p>
            <a:endParaRPr lang="en-US" dirty="0"/>
          </a:p>
        </p:txBody>
      </p:sp>
      <p:pic>
        <p:nvPicPr>
          <p:cNvPr id="4" name="Picture 3">
            <a:extLst>
              <a:ext uri="{FF2B5EF4-FFF2-40B4-BE49-F238E27FC236}">
                <a16:creationId xmlns:a16="http://schemas.microsoft.com/office/drawing/2014/main" id="{64845A82-604A-FE46-9DCD-A3B19FDFEEC1}"/>
              </a:ext>
            </a:extLst>
          </p:cNvPr>
          <p:cNvPicPr>
            <a:picLocks noChangeAspect="1"/>
          </p:cNvPicPr>
          <p:nvPr/>
        </p:nvPicPr>
        <p:blipFill>
          <a:blip r:embed="rId3"/>
          <a:stretch>
            <a:fillRect/>
          </a:stretch>
        </p:blipFill>
        <p:spPr>
          <a:xfrm>
            <a:off x="4431937" y="3170900"/>
            <a:ext cx="3328125" cy="516199"/>
          </a:xfrm>
          <a:prstGeom prst="rect">
            <a:avLst/>
          </a:prstGeom>
        </p:spPr>
      </p:pic>
    </p:spTree>
    <p:extLst>
      <p:ext uri="{BB962C8B-B14F-4D97-AF65-F5344CB8AC3E}">
        <p14:creationId xmlns:p14="http://schemas.microsoft.com/office/powerpoint/2010/main" val="11581226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42E80-89D6-E046-8CDB-DB6DA07FD9F8}"/>
              </a:ext>
            </a:extLst>
          </p:cNvPr>
          <p:cNvSpPr>
            <a:spLocks noGrp="1"/>
          </p:cNvSpPr>
          <p:nvPr>
            <p:ph type="title"/>
          </p:nvPr>
        </p:nvSpPr>
        <p:spPr/>
        <p:txBody>
          <a:bodyPr/>
          <a:lstStyle/>
          <a:p>
            <a:r>
              <a:rPr lang="en-US" dirty="0"/>
              <a:t>Markov Chain Monte Carlo</a:t>
            </a:r>
          </a:p>
        </p:txBody>
      </p:sp>
      <p:sp>
        <p:nvSpPr>
          <p:cNvPr id="3" name="Content Placeholder 2">
            <a:extLst>
              <a:ext uri="{FF2B5EF4-FFF2-40B4-BE49-F238E27FC236}">
                <a16:creationId xmlns:a16="http://schemas.microsoft.com/office/drawing/2014/main" id="{1FEF63B4-479D-8C47-AEB4-E7E59B44CA21}"/>
              </a:ext>
            </a:extLst>
          </p:cNvPr>
          <p:cNvSpPr>
            <a:spLocks noGrp="1"/>
          </p:cNvSpPr>
          <p:nvPr>
            <p:ph idx="1"/>
          </p:nvPr>
        </p:nvSpPr>
        <p:spPr>
          <a:xfrm>
            <a:off x="838200" y="1825624"/>
            <a:ext cx="5921829" cy="2757535"/>
          </a:xfrm>
        </p:spPr>
        <p:txBody>
          <a:bodyPr>
            <a:normAutofit fontScale="92500" lnSpcReduction="20000"/>
          </a:bodyPr>
          <a:lstStyle/>
          <a:p>
            <a:r>
              <a:rPr lang="en-US" dirty="0"/>
              <a:t>Stochastic Optimization method</a:t>
            </a:r>
          </a:p>
          <a:p>
            <a:r>
              <a:rPr lang="en-US" dirty="0"/>
              <a:t>No gradients or Hessians required</a:t>
            </a:r>
          </a:p>
          <a:p>
            <a:endParaRPr lang="en-US" dirty="0"/>
          </a:p>
          <a:p>
            <a:r>
              <a:rPr lang="en-US" dirty="0"/>
              <a:t>Randomly samples theta space to (hopefully) give full posterior distribution for theta.</a:t>
            </a:r>
          </a:p>
          <a:p>
            <a:r>
              <a:rPr lang="en-US" dirty="0"/>
              <a:t>Popular in Astrophysics </a:t>
            </a:r>
          </a:p>
        </p:txBody>
      </p:sp>
      <p:pic>
        <p:nvPicPr>
          <p:cNvPr id="4" name="Picture 3">
            <a:extLst>
              <a:ext uri="{FF2B5EF4-FFF2-40B4-BE49-F238E27FC236}">
                <a16:creationId xmlns:a16="http://schemas.microsoft.com/office/drawing/2014/main" id="{AEFB1E98-D361-DF40-9263-1471DA2E11CF}"/>
              </a:ext>
            </a:extLst>
          </p:cNvPr>
          <p:cNvPicPr>
            <a:picLocks noChangeAspect="1"/>
          </p:cNvPicPr>
          <p:nvPr/>
        </p:nvPicPr>
        <p:blipFill>
          <a:blip r:embed="rId2"/>
          <a:stretch>
            <a:fillRect/>
          </a:stretch>
        </p:blipFill>
        <p:spPr>
          <a:xfrm>
            <a:off x="1335670" y="5153863"/>
            <a:ext cx="3195884" cy="397498"/>
          </a:xfrm>
          <a:prstGeom prst="rect">
            <a:avLst/>
          </a:prstGeom>
        </p:spPr>
      </p:pic>
      <p:sp>
        <p:nvSpPr>
          <p:cNvPr id="5" name="TextBox 4">
            <a:extLst>
              <a:ext uri="{FF2B5EF4-FFF2-40B4-BE49-F238E27FC236}">
                <a16:creationId xmlns:a16="http://schemas.microsoft.com/office/drawing/2014/main" id="{2D47E696-E9C0-B64F-9B8E-F3D82F2969AA}"/>
              </a:ext>
            </a:extLst>
          </p:cNvPr>
          <p:cNvSpPr txBox="1"/>
          <p:nvPr/>
        </p:nvSpPr>
        <p:spPr>
          <a:xfrm>
            <a:off x="2673752" y="4660639"/>
            <a:ext cx="2245489" cy="369332"/>
          </a:xfrm>
          <a:prstGeom prst="rect">
            <a:avLst/>
          </a:prstGeom>
          <a:noFill/>
        </p:spPr>
        <p:txBody>
          <a:bodyPr wrap="square" rtlCol="0">
            <a:spAutoFit/>
          </a:bodyPr>
          <a:lstStyle/>
          <a:p>
            <a:r>
              <a:rPr lang="en-US" dirty="0"/>
              <a:t>Likelihood</a:t>
            </a:r>
          </a:p>
        </p:txBody>
      </p:sp>
      <p:sp>
        <p:nvSpPr>
          <p:cNvPr id="6" name="TextBox 5">
            <a:extLst>
              <a:ext uri="{FF2B5EF4-FFF2-40B4-BE49-F238E27FC236}">
                <a16:creationId xmlns:a16="http://schemas.microsoft.com/office/drawing/2014/main" id="{258B85EE-2467-BD4B-90EF-134B72DC583E}"/>
              </a:ext>
            </a:extLst>
          </p:cNvPr>
          <p:cNvSpPr txBox="1"/>
          <p:nvPr/>
        </p:nvSpPr>
        <p:spPr>
          <a:xfrm>
            <a:off x="4143738" y="4707052"/>
            <a:ext cx="2314936" cy="369332"/>
          </a:xfrm>
          <a:prstGeom prst="rect">
            <a:avLst/>
          </a:prstGeom>
          <a:noFill/>
        </p:spPr>
        <p:txBody>
          <a:bodyPr wrap="square" rtlCol="0">
            <a:spAutoFit/>
          </a:bodyPr>
          <a:lstStyle/>
          <a:p>
            <a:r>
              <a:rPr lang="en-US" dirty="0"/>
              <a:t>Prior</a:t>
            </a:r>
          </a:p>
        </p:txBody>
      </p:sp>
      <p:sp>
        <p:nvSpPr>
          <p:cNvPr id="7" name="TextBox 6">
            <a:extLst>
              <a:ext uri="{FF2B5EF4-FFF2-40B4-BE49-F238E27FC236}">
                <a16:creationId xmlns:a16="http://schemas.microsoft.com/office/drawing/2014/main" id="{58BEAEBA-0EB9-054F-8453-60F485E1CA1D}"/>
              </a:ext>
            </a:extLst>
          </p:cNvPr>
          <p:cNvSpPr txBox="1"/>
          <p:nvPr/>
        </p:nvSpPr>
        <p:spPr>
          <a:xfrm>
            <a:off x="1335670" y="4629573"/>
            <a:ext cx="1053297" cy="369332"/>
          </a:xfrm>
          <a:prstGeom prst="rect">
            <a:avLst/>
          </a:prstGeom>
          <a:noFill/>
        </p:spPr>
        <p:txBody>
          <a:bodyPr wrap="square" rtlCol="0">
            <a:spAutoFit/>
          </a:bodyPr>
          <a:lstStyle/>
          <a:p>
            <a:r>
              <a:rPr lang="en-US" dirty="0"/>
              <a:t>Posterior</a:t>
            </a:r>
          </a:p>
        </p:txBody>
      </p:sp>
      <p:pic>
        <p:nvPicPr>
          <p:cNvPr id="11" name="Picture 10">
            <a:extLst>
              <a:ext uri="{FF2B5EF4-FFF2-40B4-BE49-F238E27FC236}">
                <a16:creationId xmlns:a16="http://schemas.microsoft.com/office/drawing/2014/main" id="{9EC5FC9F-A51A-1D4A-B84B-2B275C861D88}"/>
              </a:ext>
            </a:extLst>
          </p:cNvPr>
          <p:cNvPicPr>
            <a:picLocks noChangeAspect="1"/>
          </p:cNvPicPr>
          <p:nvPr/>
        </p:nvPicPr>
        <p:blipFill>
          <a:blip r:embed="rId3"/>
          <a:stretch>
            <a:fillRect/>
          </a:stretch>
        </p:blipFill>
        <p:spPr>
          <a:xfrm>
            <a:off x="7044814" y="1494745"/>
            <a:ext cx="4712128" cy="4667250"/>
          </a:xfrm>
          <a:prstGeom prst="rect">
            <a:avLst/>
          </a:prstGeom>
        </p:spPr>
      </p:pic>
    </p:spTree>
    <p:extLst>
      <p:ext uri="{BB962C8B-B14F-4D97-AF65-F5344CB8AC3E}">
        <p14:creationId xmlns:p14="http://schemas.microsoft.com/office/powerpoint/2010/main" val="22860525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41E36-74B3-CD4F-922B-4E423CA69EA3}"/>
              </a:ext>
            </a:extLst>
          </p:cNvPr>
          <p:cNvSpPr>
            <a:spLocks noGrp="1"/>
          </p:cNvSpPr>
          <p:nvPr>
            <p:ph type="title"/>
          </p:nvPr>
        </p:nvSpPr>
        <p:spPr/>
        <p:txBody>
          <a:bodyPr/>
          <a:lstStyle/>
          <a:p>
            <a:r>
              <a:rPr lang="en-US" dirty="0"/>
              <a:t>Useful to use log probabilities</a:t>
            </a:r>
          </a:p>
        </p:txBody>
      </p:sp>
      <p:sp>
        <p:nvSpPr>
          <p:cNvPr id="3" name="Content Placeholder 2">
            <a:extLst>
              <a:ext uri="{FF2B5EF4-FFF2-40B4-BE49-F238E27FC236}">
                <a16:creationId xmlns:a16="http://schemas.microsoft.com/office/drawing/2014/main" id="{E518F48A-96BB-1647-967D-F19B3EBC4523}"/>
              </a:ext>
            </a:extLst>
          </p:cNvPr>
          <p:cNvSpPr>
            <a:spLocks noGrp="1"/>
          </p:cNvSpPr>
          <p:nvPr>
            <p:ph idx="1"/>
          </p:nvPr>
        </p:nvSpPr>
        <p:spPr>
          <a:xfrm>
            <a:off x="838200" y="3378040"/>
            <a:ext cx="10515600" cy="3316674"/>
          </a:xfrm>
        </p:spPr>
        <p:txBody>
          <a:bodyPr/>
          <a:lstStyle/>
          <a:p>
            <a:r>
              <a:rPr lang="en-US" dirty="0"/>
              <a:t>An uninformative prior is often used</a:t>
            </a:r>
          </a:p>
          <a:p>
            <a:endParaRPr lang="en-US" dirty="0"/>
          </a:p>
          <a:p>
            <a:endParaRPr lang="en-US" dirty="0"/>
          </a:p>
          <a:p>
            <a:r>
              <a:rPr lang="en-US" dirty="0"/>
              <a:t>For model fitting with Gaussian errors:</a:t>
            </a:r>
          </a:p>
        </p:txBody>
      </p:sp>
      <p:pic>
        <p:nvPicPr>
          <p:cNvPr id="4" name="Picture 3">
            <a:extLst>
              <a:ext uri="{FF2B5EF4-FFF2-40B4-BE49-F238E27FC236}">
                <a16:creationId xmlns:a16="http://schemas.microsoft.com/office/drawing/2014/main" id="{F09C97D2-8EE4-3040-8AC4-236331362733}"/>
              </a:ext>
            </a:extLst>
          </p:cNvPr>
          <p:cNvPicPr>
            <a:picLocks noChangeAspect="1"/>
          </p:cNvPicPr>
          <p:nvPr/>
        </p:nvPicPr>
        <p:blipFill>
          <a:blip r:embed="rId2"/>
          <a:stretch>
            <a:fillRect/>
          </a:stretch>
        </p:blipFill>
        <p:spPr>
          <a:xfrm>
            <a:off x="930798" y="2611397"/>
            <a:ext cx="5294673" cy="397498"/>
          </a:xfrm>
          <a:prstGeom prst="rect">
            <a:avLst/>
          </a:prstGeom>
        </p:spPr>
      </p:pic>
      <p:pic>
        <p:nvPicPr>
          <p:cNvPr id="5" name="Picture 4">
            <a:extLst>
              <a:ext uri="{FF2B5EF4-FFF2-40B4-BE49-F238E27FC236}">
                <a16:creationId xmlns:a16="http://schemas.microsoft.com/office/drawing/2014/main" id="{C6EA2A8B-FBF2-904A-9419-189A83A42177}"/>
              </a:ext>
            </a:extLst>
          </p:cNvPr>
          <p:cNvPicPr>
            <a:picLocks noChangeAspect="1"/>
          </p:cNvPicPr>
          <p:nvPr/>
        </p:nvPicPr>
        <p:blipFill>
          <a:blip r:embed="rId3"/>
          <a:stretch>
            <a:fillRect/>
          </a:stretch>
        </p:blipFill>
        <p:spPr>
          <a:xfrm>
            <a:off x="930798" y="1753544"/>
            <a:ext cx="3195884" cy="397498"/>
          </a:xfrm>
          <a:prstGeom prst="rect">
            <a:avLst/>
          </a:prstGeom>
        </p:spPr>
      </p:pic>
      <p:pic>
        <p:nvPicPr>
          <p:cNvPr id="6" name="Picture 5">
            <a:extLst>
              <a:ext uri="{FF2B5EF4-FFF2-40B4-BE49-F238E27FC236}">
                <a16:creationId xmlns:a16="http://schemas.microsoft.com/office/drawing/2014/main" id="{11037A02-B511-8448-80C0-1D94B5AF86BF}"/>
              </a:ext>
            </a:extLst>
          </p:cNvPr>
          <p:cNvPicPr>
            <a:picLocks noChangeAspect="1"/>
          </p:cNvPicPr>
          <p:nvPr/>
        </p:nvPicPr>
        <p:blipFill>
          <a:blip r:embed="rId4"/>
          <a:stretch>
            <a:fillRect/>
          </a:stretch>
        </p:blipFill>
        <p:spPr>
          <a:xfrm>
            <a:off x="930798" y="4235893"/>
            <a:ext cx="3609282" cy="397498"/>
          </a:xfrm>
          <a:prstGeom prst="rect">
            <a:avLst/>
          </a:prstGeom>
        </p:spPr>
      </p:pic>
      <p:pic>
        <p:nvPicPr>
          <p:cNvPr id="7" name="Picture 6">
            <a:extLst>
              <a:ext uri="{FF2B5EF4-FFF2-40B4-BE49-F238E27FC236}">
                <a16:creationId xmlns:a16="http://schemas.microsoft.com/office/drawing/2014/main" id="{E7E35C92-6A2C-4441-BB3B-4DDEF0E8EF50}"/>
              </a:ext>
            </a:extLst>
          </p:cNvPr>
          <p:cNvPicPr>
            <a:picLocks noChangeAspect="1"/>
          </p:cNvPicPr>
          <p:nvPr/>
        </p:nvPicPr>
        <p:blipFill>
          <a:blip r:embed="rId5"/>
          <a:stretch>
            <a:fillRect/>
          </a:stretch>
        </p:blipFill>
        <p:spPr>
          <a:xfrm>
            <a:off x="1131012" y="5553709"/>
            <a:ext cx="5598557" cy="536848"/>
          </a:xfrm>
          <a:prstGeom prst="rect">
            <a:avLst/>
          </a:prstGeom>
        </p:spPr>
      </p:pic>
    </p:spTree>
    <p:extLst>
      <p:ext uri="{BB962C8B-B14F-4D97-AF65-F5344CB8AC3E}">
        <p14:creationId xmlns:p14="http://schemas.microsoft.com/office/powerpoint/2010/main" val="31299285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C54ED-474D-7D4C-9637-65E88AF18460}"/>
              </a:ext>
            </a:extLst>
          </p:cNvPr>
          <p:cNvSpPr>
            <a:spLocks noGrp="1"/>
          </p:cNvSpPr>
          <p:nvPr>
            <p:ph type="title"/>
          </p:nvPr>
        </p:nvSpPr>
        <p:spPr>
          <a:xfrm>
            <a:off x="838200" y="33857"/>
            <a:ext cx="10515600" cy="1325563"/>
          </a:xfrm>
        </p:spPr>
        <p:txBody>
          <a:bodyPr/>
          <a:lstStyle/>
          <a:p>
            <a:r>
              <a:rPr lang="en-US" dirty="0"/>
              <a:t>How can we sample from              ? </a:t>
            </a:r>
          </a:p>
        </p:txBody>
      </p:sp>
      <p:sp>
        <p:nvSpPr>
          <p:cNvPr id="3" name="Content Placeholder 2">
            <a:extLst>
              <a:ext uri="{FF2B5EF4-FFF2-40B4-BE49-F238E27FC236}">
                <a16:creationId xmlns:a16="http://schemas.microsoft.com/office/drawing/2014/main" id="{1068B57D-0DB7-F34C-8919-73F9592CF17D}"/>
              </a:ext>
            </a:extLst>
          </p:cNvPr>
          <p:cNvSpPr>
            <a:spLocks noGrp="1"/>
          </p:cNvSpPr>
          <p:nvPr>
            <p:ph idx="1"/>
          </p:nvPr>
        </p:nvSpPr>
        <p:spPr>
          <a:xfrm>
            <a:off x="838200" y="1436914"/>
            <a:ext cx="10515600" cy="5421086"/>
          </a:xfrm>
        </p:spPr>
        <p:txBody>
          <a:bodyPr>
            <a:normAutofit fontScale="92500" lnSpcReduction="20000"/>
          </a:bodyPr>
          <a:lstStyle/>
          <a:p>
            <a:r>
              <a:rPr lang="en-US" dirty="0"/>
              <a:t>Metropolis-Hastings Algorithm </a:t>
            </a:r>
          </a:p>
          <a:p>
            <a:r>
              <a:rPr lang="en-US" dirty="0"/>
              <a:t>Use a Markov Chain model: Probability of selecting next point only depends on current and previous point.</a:t>
            </a:r>
          </a:p>
          <a:p>
            <a:endParaRPr lang="en-US" dirty="0"/>
          </a:p>
          <a:p>
            <a:pPr marL="514350" indent="-514350">
              <a:buFont typeface="+mj-lt"/>
              <a:buAutoNum type="arabicPeriod"/>
            </a:pPr>
            <a:r>
              <a:rPr lang="en-US" dirty="0"/>
              <a:t>Set Gaussian proposal distribution: </a:t>
            </a:r>
          </a:p>
          <a:p>
            <a:pPr marL="514350" indent="-514350">
              <a:buFont typeface="+mj-lt"/>
              <a:buAutoNum type="arabicPeriod"/>
            </a:pPr>
            <a:endParaRPr lang="en-US" dirty="0"/>
          </a:p>
          <a:p>
            <a:pPr marL="514350" indent="-514350">
              <a:buFont typeface="+mj-lt"/>
              <a:buAutoNum type="arabicPeriod"/>
            </a:pPr>
            <a:r>
              <a:rPr lang="en-US" dirty="0"/>
              <a:t>Starting at         draw a candidate point from q,</a:t>
            </a:r>
          </a:p>
          <a:p>
            <a:pPr marL="0" indent="0">
              <a:buNone/>
            </a:pPr>
            <a:r>
              <a:rPr lang="en-US" dirty="0"/>
              <a:t> </a:t>
            </a:r>
          </a:p>
          <a:p>
            <a:pPr marL="0" indent="0">
              <a:buNone/>
            </a:pPr>
            <a:r>
              <a:rPr lang="en-US" dirty="0"/>
              <a:t>3.   Accept point with probability </a:t>
            </a:r>
          </a:p>
          <a:p>
            <a:pPr marL="0" indent="0">
              <a:buNone/>
            </a:pPr>
            <a:endParaRPr lang="en-US" dirty="0"/>
          </a:p>
          <a:p>
            <a:pPr marL="0" indent="0">
              <a:buNone/>
            </a:pPr>
            <a:r>
              <a:rPr lang="en-US" dirty="0"/>
              <a:t>Otherwise reject and </a:t>
            </a:r>
          </a:p>
          <a:p>
            <a:pPr marL="0" indent="0">
              <a:buNone/>
            </a:pPr>
            <a:endParaRPr lang="en-US" dirty="0"/>
          </a:p>
          <a:p>
            <a:pPr marL="0" indent="0">
              <a:buNone/>
            </a:pPr>
            <a:r>
              <a:rPr lang="en-US" dirty="0"/>
              <a:t>4.   Repeat.</a:t>
            </a:r>
          </a:p>
          <a:p>
            <a:endParaRPr lang="en-US" dirty="0"/>
          </a:p>
          <a:p>
            <a:endParaRPr lang="en-US" dirty="0"/>
          </a:p>
          <a:p>
            <a:pPr marL="0" indent="0">
              <a:buNone/>
            </a:pPr>
            <a:endParaRPr lang="en-US" dirty="0"/>
          </a:p>
          <a:p>
            <a:pPr marL="0" indent="0">
              <a:buNone/>
            </a:pPr>
            <a:endParaRPr lang="en-US" dirty="0"/>
          </a:p>
        </p:txBody>
      </p:sp>
      <p:pic>
        <p:nvPicPr>
          <p:cNvPr id="7" name="Picture 6">
            <a:extLst>
              <a:ext uri="{FF2B5EF4-FFF2-40B4-BE49-F238E27FC236}">
                <a16:creationId xmlns:a16="http://schemas.microsoft.com/office/drawing/2014/main" id="{45D34E80-81E4-4D4C-8373-3D20442DA8EB}"/>
              </a:ext>
            </a:extLst>
          </p:cNvPr>
          <p:cNvPicPr>
            <a:picLocks noChangeAspect="1"/>
          </p:cNvPicPr>
          <p:nvPr/>
        </p:nvPicPr>
        <p:blipFill>
          <a:blip r:embed="rId3"/>
          <a:stretch>
            <a:fillRect/>
          </a:stretch>
        </p:blipFill>
        <p:spPr>
          <a:xfrm>
            <a:off x="6800197" y="404239"/>
            <a:ext cx="1471899" cy="611188"/>
          </a:xfrm>
          <a:prstGeom prst="rect">
            <a:avLst/>
          </a:prstGeom>
        </p:spPr>
      </p:pic>
      <p:pic>
        <p:nvPicPr>
          <p:cNvPr id="11" name="Picture 10">
            <a:extLst>
              <a:ext uri="{FF2B5EF4-FFF2-40B4-BE49-F238E27FC236}">
                <a16:creationId xmlns:a16="http://schemas.microsoft.com/office/drawing/2014/main" id="{D9D621F6-03CC-DE4E-9A6B-1925A46A9AAA}"/>
              </a:ext>
            </a:extLst>
          </p:cNvPr>
          <p:cNvPicPr>
            <a:picLocks noChangeAspect="1"/>
          </p:cNvPicPr>
          <p:nvPr/>
        </p:nvPicPr>
        <p:blipFill>
          <a:blip r:embed="rId4"/>
          <a:stretch>
            <a:fillRect/>
          </a:stretch>
        </p:blipFill>
        <p:spPr>
          <a:xfrm>
            <a:off x="5586186" y="4364294"/>
            <a:ext cx="6375400" cy="736600"/>
          </a:xfrm>
          <a:prstGeom prst="rect">
            <a:avLst/>
          </a:prstGeom>
        </p:spPr>
      </p:pic>
      <p:pic>
        <p:nvPicPr>
          <p:cNvPr id="12" name="Picture 11">
            <a:extLst>
              <a:ext uri="{FF2B5EF4-FFF2-40B4-BE49-F238E27FC236}">
                <a16:creationId xmlns:a16="http://schemas.microsoft.com/office/drawing/2014/main" id="{C5557532-DC42-884D-B92B-BCAD2F681894}"/>
              </a:ext>
            </a:extLst>
          </p:cNvPr>
          <p:cNvPicPr>
            <a:picLocks noChangeAspect="1"/>
          </p:cNvPicPr>
          <p:nvPr/>
        </p:nvPicPr>
        <p:blipFill>
          <a:blip r:embed="rId5"/>
          <a:stretch>
            <a:fillRect/>
          </a:stretch>
        </p:blipFill>
        <p:spPr>
          <a:xfrm>
            <a:off x="6421059" y="2831331"/>
            <a:ext cx="1352109" cy="433368"/>
          </a:xfrm>
          <a:prstGeom prst="rect">
            <a:avLst/>
          </a:prstGeom>
        </p:spPr>
      </p:pic>
      <p:pic>
        <p:nvPicPr>
          <p:cNvPr id="13" name="Picture 12">
            <a:extLst>
              <a:ext uri="{FF2B5EF4-FFF2-40B4-BE49-F238E27FC236}">
                <a16:creationId xmlns:a16="http://schemas.microsoft.com/office/drawing/2014/main" id="{60285A57-07CF-B842-BDDA-7117788CFF08}"/>
              </a:ext>
            </a:extLst>
          </p:cNvPr>
          <p:cNvPicPr>
            <a:picLocks noChangeAspect="1"/>
          </p:cNvPicPr>
          <p:nvPr/>
        </p:nvPicPr>
        <p:blipFill>
          <a:blip r:embed="rId6"/>
          <a:stretch>
            <a:fillRect/>
          </a:stretch>
        </p:blipFill>
        <p:spPr>
          <a:xfrm>
            <a:off x="3966936" y="5421086"/>
            <a:ext cx="1191984" cy="359228"/>
          </a:xfrm>
          <a:prstGeom prst="rect">
            <a:avLst/>
          </a:prstGeom>
        </p:spPr>
      </p:pic>
      <p:pic>
        <p:nvPicPr>
          <p:cNvPr id="14" name="Picture 13">
            <a:extLst>
              <a:ext uri="{FF2B5EF4-FFF2-40B4-BE49-F238E27FC236}">
                <a16:creationId xmlns:a16="http://schemas.microsoft.com/office/drawing/2014/main" id="{D3936305-B83B-6E4F-BEA1-50CBBD07FEF5}"/>
              </a:ext>
            </a:extLst>
          </p:cNvPr>
          <p:cNvPicPr>
            <a:picLocks noChangeAspect="1"/>
          </p:cNvPicPr>
          <p:nvPr/>
        </p:nvPicPr>
        <p:blipFill>
          <a:blip r:embed="rId7"/>
          <a:stretch>
            <a:fillRect/>
          </a:stretch>
        </p:blipFill>
        <p:spPr>
          <a:xfrm>
            <a:off x="7773168" y="3686186"/>
            <a:ext cx="498928" cy="378497"/>
          </a:xfrm>
          <a:prstGeom prst="rect">
            <a:avLst/>
          </a:prstGeom>
        </p:spPr>
      </p:pic>
      <p:pic>
        <p:nvPicPr>
          <p:cNvPr id="15" name="Picture 14">
            <a:extLst>
              <a:ext uri="{FF2B5EF4-FFF2-40B4-BE49-F238E27FC236}">
                <a16:creationId xmlns:a16="http://schemas.microsoft.com/office/drawing/2014/main" id="{8FCBF9A8-2344-1A4F-824A-BE144F0D21D7}"/>
              </a:ext>
            </a:extLst>
          </p:cNvPr>
          <p:cNvPicPr>
            <a:picLocks noChangeAspect="1"/>
          </p:cNvPicPr>
          <p:nvPr/>
        </p:nvPicPr>
        <p:blipFill>
          <a:blip r:embed="rId8"/>
          <a:stretch>
            <a:fillRect/>
          </a:stretch>
        </p:blipFill>
        <p:spPr>
          <a:xfrm>
            <a:off x="3101521" y="3647684"/>
            <a:ext cx="360136" cy="416999"/>
          </a:xfrm>
          <a:prstGeom prst="rect">
            <a:avLst/>
          </a:prstGeom>
        </p:spPr>
      </p:pic>
    </p:spTree>
    <p:extLst>
      <p:ext uri="{BB962C8B-B14F-4D97-AF65-F5344CB8AC3E}">
        <p14:creationId xmlns:p14="http://schemas.microsoft.com/office/powerpoint/2010/main" val="3496150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C8B88-6069-AE46-8E0F-15104367B947}"/>
              </a:ext>
            </a:extLst>
          </p:cNvPr>
          <p:cNvSpPr>
            <a:spLocks noGrp="1"/>
          </p:cNvSpPr>
          <p:nvPr>
            <p:ph type="title"/>
          </p:nvPr>
        </p:nvSpPr>
        <p:spPr/>
        <p:txBody>
          <a:bodyPr/>
          <a:lstStyle/>
          <a:p>
            <a:r>
              <a:rPr lang="en-US" dirty="0"/>
              <a:t>In our case</a:t>
            </a:r>
          </a:p>
        </p:txBody>
      </p:sp>
      <p:sp>
        <p:nvSpPr>
          <p:cNvPr id="3" name="Content Placeholder 2">
            <a:extLst>
              <a:ext uri="{FF2B5EF4-FFF2-40B4-BE49-F238E27FC236}">
                <a16:creationId xmlns:a16="http://schemas.microsoft.com/office/drawing/2014/main" id="{697991D4-2511-CB4C-B054-84187DACBAC9}"/>
              </a:ext>
            </a:extLst>
          </p:cNvPr>
          <p:cNvSpPr>
            <a:spLocks noGrp="1"/>
          </p:cNvSpPr>
          <p:nvPr>
            <p:ph idx="1"/>
          </p:nvPr>
        </p:nvSpPr>
        <p:spPr/>
        <p:txBody>
          <a:bodyPr/>
          <a:lstStyle/>
          <a:p>
            <a:r>
              <a:rPr lang="en-US" dirty="0"/>
              <a:t>Uniform prior and </a:t>
            </a:r>
          </a:p>
          <a:p>
            <a:endParaRPr lang="en-US" dirty="0"/>
          </a:p>
          <a:p>
            <a:r>
              <a:rPr lang="en-US" dirty="0"/>
              <a:t>This means:</a:t>
            </a:r>
          </a:p>
        </p:txBody>
      </p:sp>
      <p:pic>
        <p:nvPicPr>
          <p:cNvPr id="4" name="Picture 3">
            <a:extLst>
              <a:ext uri="{FF2B5EF4-FFF2-40B4-BE49-F238E27FC236}">
                <a16:creationId xmlns:a16="http://schemas.microsoft.com/office/drawing/2014/main" id="{78777357-034C-AD4F-B081-A3B3EE4C9A5A}"/>
              </a:ext>
            </a:extLst>
          </p:cNvPr>
          <p:cNvPicPr>
            <a:picLocks noChangeAspect="1"/>
          </p:cNvPicPr>
          <p:nvPr/>
        </p:nvPicPr>
        <p:blipFill>
          <a:blip r:embed="rId2"/>
          <a:stretch>
            <a:fillRect/>
          </a:stretch>
        </p:blipFill>
        <p:spPr>
          <a:xfrm>
            <a:off x="4102812" y="1825625"/>
            <a:ext cx="4910559" cy="470876"/>
          </a:xfrm>
          <a:prstGeom prst="rect">
            <a:avLst/>
          </a:prstGeom>
        </p:spPr>
      </p:pic>
      <p:pic>
        <p:nvPicPr>
          <p:cNvPr id="5" name="Picture 4">
            <a:extLst>
              <a:ext uri="{FF2B5EF4-FFF2-40B4-BE49-F238E27FC236}">
                <a16:creationId xmlns:a16="http://schemas.microsoft.com/office/drawing/2014/main" id="{D864AD44-7EE2-0340-9AE8-22DDDFBAE6CC}"/>
              </a:ext>
            </a:extLst>
          </p:cNvPr>
          <p:cNvPicPr>
            <a:picLocks noChangeAspect="1"/>
          </p:cNvPicPr>
          <p:nvPr/>
        </p:nvPicPr>
        <p:blipFill>
          <a:blip r:embed="rId3"/>
          <a:stretch>
            <a:fillRect/>
          </a:stretch>
        </p:blipFill>
        <p:spPr>
          <a:xfrm>
            <a:off x="885996" y="3759961"/>
            <a:ext cx="10420007" cy="801539"/>
          </a:xfrm>
          <a:prstGeom prst="rect">
            <a:avLst/>
          </a:prstGeom>
        </p:spPr>
      </p:pic>
    </p:spTree>
    <p:extLst>
      <p:ext uri="{BB962C8B-B14F-4D97-AF65-F5344CB8AC3E}">
        <p14:creationId xmlns:p14="http://schemas.microsoft.com/office/powerpoint/2010/main" val="7254657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79D0A-55FD-B342-864F-DE9829F446E4}"/>
              </a:ext>
            </a:extLst>
          </p:cNvPr>
          <p:cNvSpPr>
            <a:spLocks noGrp="1"/>
          </p:cNvSpPr>
          <p:nvPr>
            <p:ph type="title"/>
          </p:nvPr>
        </p:nvSpPr>
        <p:spPr/>
        <p:txBody>
          <a:bodyPr/>
          <a:lstStyle/>
          <a:p>
            <a:r>
              <a:rPr lang="en-US" dirty="0"/>
              <a:t>How many steps before convergence?</a:t>
            </a:r>
          </a:p>
        </p:txBody>
      </p:sp>
      <p:sp>
        <p:nvSpPr>
          <p:cNvPr id="3" name="Content Placeholder 2">
            <a:extLst>
              <a:ext uri="{FF2B5EF4-FFF2-40B4-BE49-F238E27FC236}">
                <a16:creationId xmlns:a16="http://schemas.microsoft.com/office/drawing/2014/main" id="{B379B8A3-4D4E-5645-A5DD-E5B3F1975C82}"/>
              </a:ext>
            </a:extLst>
          </p:cNvPr>
          <p:cNvSpPr>
            <a:spLocks noGrp="1"/>
          </p:cNvSpPr>
          <p:nvPr>
            <p:ph idx="1"/>
          </p:nvPr>
        </p:nvSpPr>
        <p:spPr>
          <a:xfrm>
            <a:off x="674914" y="2600553"/>
            <a:ext cx="3668486" cy="4822145"/>
          </a:xfrm>
        </p:spPr>
        <p:txBody>
          <a:bodyPr>
            <a:normAutofit/>
          </a:bodyPr>
          <a:lstStyle/>
          <a:p>
            <a:r>
              <a:rPr lang="en-US" dirty="0"/>
              <a:t>Open Question</a:t>
            </a:r>
          </a:p>
          <a:p>
            <a:r>
              <a:rPr lang="en-US" dirty="0"/>
              <a:t>Usually have a burn in period</a:t>
            </a:r>
          </a:p>
          <a:p>
            <a:r>
              <a:rPr lang="en-US" dirty="0"/>
              <a:t>Advisable to thin points to reduce correlation</a:t>
            </a:r>
          </a:p>
        </p:txBody>
      </p:sp>
      <p:pic>
        <p:nvPicPr>
          <p:cNvPr id="5" name="Picture 4">
            <a:extLst>
              <a:ext uri="{FF2B5EF4-FFF2-40B4-BE49-F238E27FC236}">
                <a16:creationId xmlns:a16="http://schemas.microsoft.com/office/drawing/2014/main" id="{F30C26DF-73FD-DE4F-A6A9-C5274ABB7878}"/>
              </a:ext>
            </a:extLst>
          </p:cNvPr>
          <p:cNvPicPr>
            <a:picLocks noChangeAspect="1"/>
          </p:cNvPicPr>
          <p:nvPr/>
        </p:nvPicPr>
        <p:blipFill>
          <a:blip r:embed="rId3"/>
          <a:stretch>
            <a:fillRect/>
          </a:stretch>
        </p:blipFill>
        <p:spPr>
          <a:xfrm>
            <a:off x="5198944" y="1670729"/>
            <a:ext cx="6993056" cy="4977040"/>
          </a:xfrm>
          <a:prstGeom prst="rect">
            <a:avLst/>
          </a:prstGeom>
        </p:spPr>
      </p:pic>
      <p:pic>
        <p:nvPicPr>
          <p:cNvPr id="6" name="Picture 5">
            <a:extLst>
              <a:ext uri="{FF2B5EF4-FFF2-40B4-BE49-F238E27FC236}">
                <a16:creationId xmlns:a16="http://schemas.microsoft.com/office/drawing/2014/main" id="{98E8497E-B3A7-5047-93A5-EB9A59FAE93D}"/>
              </a:ext>
            </a:extLst>
          </p:cNvPr>
          <p:cNvPicPr>
            <a:picLocks noChangeAspect="1"/>
          </p:cNvPicPr>
          <p:nvPr/>
        </p:nvPicPr>
        <p:blipFill>
          <a:blip r:embed="rId4"/>
          <a:stretch>
            <a:fillRect/>
          </a:stretch>
        </p:blipFill>
        <p:spPr>
          <a:xfrm>
            <a:off x="4852869" y="2321153"/>
            <a:ext cx="241300" cy="279400"/>
          </a:xfrm>
          <a:prstGeom prst="rect">
            <a:avLst/>
          </a:prstGeom>
        </p:spPr>
      </p:pic>
      <p:pic>
        <p:nvPicPr>
          <p:cNvPr id="7" name="Picture 6">
            <a:extLst>
              <a:ext uri="{FF2B5EF4-FFF2-40B4-BE49-F238E27FC236}">
                <a16:creationId xmlns:a16="http://schemas.microsoft.com/office/drawing/2014/main" id="{2C27F985-40C6-9E45-AA3B-542377A6240C}"/>
              </a:ext>
            </a:extLst>
          </p:cNvPr>
          <p:cNvPicPr>
            <a:picLocks noChangeAspect="1"/>
          </p:cNvPicPr>
          <p:nvPr/>
        </p:nvPicPr>
        <p:blipFill>
          <a:blip r:embed="rId5"/>
          <a:stretch>
            <a:fillRect/>
          </a:stretch>
        </p:blipFill>
        <p:spPr>
          <a:xfrm>
            <a:off x="5072398" y="5318803"/>
            <a:ext cx="241300" cy="279400"/>
          </a:xfrm>
          <a:prstGeom prst="rect">
            <a:avLst/>
          </a:prstGeom>
        </p:spPr>
      </p:pic>
      <p:pic>
        <p:nvPicPr>
          <p:cNvPr id="8" name="Picture 7">
            <a:extLst>
              <a:ext uri="{FF2B5EF4-FFF2-40B4-BE49-F238E27FC236}">
                <a16:creationId xmlns:a16="http://schemas.microsoft.com/office/drawing/2014/main" id="{E1B908C6-CFEC-F34C-950A-17D64D0ECDE9}"/>
              </a:ext>
            </a:extLst>
          </p:cNvPr>
          <p:cNvPicPr>
            <a:picLocks noChangeAspect="1"/>
          </p:cNvPicPr>
          <p:nvPr/>
        </p:nvPicPr>
        <p:blipFill>
          <a:blip r:embed="rId6"/>
          <a:stretch>
            <a:fillRect/>
          </a:stretch>
        </p:blipFill>
        <p:spPr>
          <a:xfrm>
            <a:off x="5078294" y="3750128"/>
            <a:ext cx="241300" cy="279400"/>
          </a:xfrm>
          <a:prstGeom prst="rect">
            <a:avLst/>
          </a:prstGeom>
        </p:spPr>
      </p:pic>
    </p:spTree>
    <p:extLst>
      <p:ext uri="{BB962C8B-B14F-4D97-AF65-F5344CB8AC3E}">
        <p14:creationId xmlns:p14="http://schemas.microsoft.com/office/powerpoint/2010/main" val="11236876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5C654-59DC-264B-81EF-2F71E0325CE1}"/>
              </a:ext>
            </a:extLst>
          </p:cNvPr>
          <p:cNvSpPr>
            <a:spLocks noGrp="1"/>
          </p:cNvSpPr>
          <p:nvPr>
            <p:ph type="title"/>
          </p:nvPr>
        </p:nvSpPr>
        <p:spPr/>
        <p:txBody>
          <a:bodyPr/>
          <a:lstStyle/>
          <a:p>
            <a:r>
              <a:rPr lang="en-US" dirty="0"/>
              <a:t>Corner Plot</a:t>
            </a:r>
          </a:p>
        </p:txBody>
      </p:sp>
      <p:sp>
        <p:nvSpPr>
          <p:cNvPr id="3" name="Content Placeholder 2">
            <a:extLst>
              <a:ext uri="{FF2B5EF4-FFF2-40B4-BE49-F238E27FC236}">
                <a16:creationId xmlns:a16="http://schemas.microsoft.com/office/drawing/2014/main" id="{C2EAE790-177E-5A49-932D-89C7BE9390CA}"/>
              </a:ext>
            </a:extLst>
          </p:cNvPr>
          <p:cNvSpPr>
            <a:spLocks noGrp="1"/>
          </p:cNvSpPr>
          <p:nvPr>
            <p:ph idx="1"/>
          </p:nvPr>
        </p:nvSpPr>
        <p:spPr>
          <a:xfrm>
            <a:off x="435058" y="2043566"/>
            <a:ext cx="5982071" cy="4351338"/>
          </a:xfrm>
        </p:spPr>
        <p:txBody>
          <a:bodyPr/>
          <a:lstStyle/>
          <a:p>
            <a:r>
              <a:rPr lang="en-US" dirty="0"/>
              <a:t>Once finished, you will end up with the sampled posterior distribution.</a:t>
            </a:r>
          </a:p>
          <a:p>
            <a:r>
              <a:rPr lang="en-US" dirty="0"/>
              <a:t>Can represent as a corner plot.</a:t>
            </a:r>
          </a:p>
        </p:txBody>
      </p:sp>
      <p:pic>
        <p:nvPicPr>
          <p:cNvPr id="6" name="Picture 5">
            <a:extLst>
              <a:ext uri="{FF2B5EF4-FFF2-40B4-BE49-F238E27FC236}">
                <a16:creationId xmlns:a16="http://schemas.microsoft.com/office/drawing/2014/main" id="{D909E68D-B843-BF44-875B-0FDE104F3C5F}"/>
              </a:ext>
            </a:extLst>
          </p:cNvPr>
          <p:cNvPicPr>
            <a:picLocks noChangeAspect="1"/>
          </p:cNvPicPr>
          <p:nvPr/>
        </p:nvPicPr>
        <p:blipFill>
          <a:blip r:embed="rId2"/>
          <a:stretch>
            <a:fillRect/>
          </a:stretch>
        </p:blipFill>
        <p:spPr>
          <a:xfrm>
            <a:off x="1089293" y="3699782"/>
            <a:ext cx="4673600" cy="3048000"/>
          </a:xfrm>
          <a:prstGeom prst="rect">
            <a:avLst/>
          </a:prstGeom>
        </p:spPr>
      </p:pic>
      <p:pic>
        <p:nvPicPr>
          <p:cNvPr id="8" name="Picture 7">
            <a:extLst>
              <a:ext uri="{FF2B5EF4-FFF2-40B4-BE49-F238E27FC236}">
                <a16:creationId xmlns:a16="http://schemas.microsoft.com/office/drawing/2014/main" id="{DB40E627-D21D-4045-8109-813F4678C0C1}"/>
              </a:ext>
            </a:extLst>
          </p:cNvPr>
          <p:cNvPicPr>
            <a:picLocks noChangeAspect="1"/>
          </p:cNvPicPr>
          <p:nvPr/>
        </p:nvPicPr>
        <p:blipFill>
          <a:blip r:embed="rId3"/>
          <a:stretch>
            <a:fillRect/>
          </a:stretch>
        </p:blipFill>
        <p:spPr>
          <a:xfrm>
            <a:off x="6653551" y="1187223"/>
            <a:ext cx="5103391" cy="5025118"/>
          </a:xfrm>
          <a:prstGeom prst="rect">
            <a:avLst/>
          </a:prstGeom>
        </p:spPr>
      </p:pic>
    </p:spTree>
    <p:extLst>
      <p:ext uri="{BB962C8B-B14F-4D97-AF65-F5344CB8AC3E}">
        <p14:creationId xmlns:p14="http://schemas.microsoft.com/office/powerpoint/2010/main" val="11545779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F7909-4DE0-9747-9B9A-E92CC5887BA5}"/>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B16BB0F8-A0F7-1841-958D-06D8068F1AFE}"/>
              </a:ext>
            </a:extLst>
          </p:cNvPr>
          <p:cNvSpPr>
            <a:spLocks noGrp="1"/>
          </p:cNvSpPr>
          <p:nvPr>
            <p:ph idx="1"/>
          </p:nvPr>
        </p:nvSpPr>
        <p:spPr/>
        <p:txBody>
          <a:bodyPr/>
          <a:lstStyle/>
          <a:p>
            <a:r>
              <a:rPr lang="en-US" dirty="0"/>
              <a:t>https://</a:t>
            </a:r>
            <a:r>
              <a:rPr lang="en-US" dirty="0" err="1"/>
              <a:t>github.com</a:t>
            </a:r>
            <a:r>
              <a:rPr lang="en-US" dirty="0"/>
              <a:t>/chi-feng/mcmc-demo#ref-2</a:t>
            </a:r>
          </a:p>
        </p:txBody>
      </p:sp>
    </p:spTree>
    <p:extLst>
      <p:ext uri="{BB962C8B-B14F-4D97-AF65-F5344CB8AC3E}">
        <p14:creationId xmlns:p14="http://schemas.microsoft.com/office/powerpoint/2010/main" val="32308612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0806B-B468-3A4F-8C4C-EBD00FFD295B}"/>
              </a:ext>
            </a:extLst>
          </p:cNvPr>
          <p:cNvSpPr>
            <a:spLocks noGrp="1"/>
          </p:cNvSpPr>
          <p:nvPr>
            <p:ph type="title"/>
          </p:nvPr>
        </p:nvSpPr>
        <p:spPr/>
        <p:txBody>
          <a:bodyPr/>
          <a:lstStyle/>
          <a:p>
            <a:r>
              <a:rPr lang="en-US" dirty="0"/>
              <a:t>Example 2D </a:t>
            </a:r>
            <a:r>
              <a:rPr lang="en-US" dirty="0" err="1"/>
              <a:t>Ising</a:t>
            </a:r>
            <a:r>
              <a:rPr lang="en-US" dirty="0"/>
              <a:t> model</a:t>
            </a:r>
          </a:p>
        </p:txBody>
      </p:sp>
      <p:pic>
        <p:nvPicPr>
          <p:cNvPr id="9" name="Content Placeholder 8">
            <a:extLst>
              <a:ext uri="{FF2B5EF4-FFF2-40B4-BE49-F238E27FC236}">
                <a16:creationId xmlns:a16="http://schemas.microsoft.com/office/drawing/2014/main" id="{059533A1-AB64-FE40-B506-8148727A729E}"/>
              </a:ext>
            </a:extLst>
          </p:cNvPr>
          <p:cNvPicPr>
            <a:picLocks noGrp="1" noChangeAspect="1"/>
          </p:cNvPicPr>
          <p:nvPr>
            <p:ph idx="1"/>
          </p:nvPr>
        </p:nvPicPr>
        <p:blipFill>
          <a:blip r:embed="rId2"/>
          <a:stretch>
            <a:fillRect/>
          </a:stretch>
        </p:blipFill>
        <p:spPr>
          <a:xfrm>
            <a:off x="194465" y="1941851"/>
            <a:ext cx="5901535" cy="1180307"/>
          </a:xfrm>
        </p:spPr>
      </p:pic>
      <p:pic>
        <p:nvPicPr>
          <p:cNvPr id="11" name="Picture 10">
            <a:extLst>
              <a:ext uri="{FF2B5EF4-FFF2-40B4-BE49-F238E27FC236}">
                <a16:creationId xmlns:a16="http://schemas.microsoft.com/office/drawing/2014/main" id="{DA27A762-9684-F74F-8167-0C0E32A1A410}"/>
              </a:ext>
            </a:extLst>
          </p:cNvPr>
          <p:cNvPicPr>
            <a:picLocks noChangeAspect="1"/>
          </p:cNvPicPr>
          <p:nvPr/>
        </p:nvPicPr>
        <p:blipFill>
          <a:blip r:embed="rId3"/>
          <a:stretch>
            <a:fillRect/>
          </a:stretch>
        </p:blipFill>
        <p:spPr>
          <a:xfrm>
            <a:off x="6096000" y="1576387"/>
            <a:ext cx="6555316" cy="4916487"/>
          </a:xfrm>
          <a:prstGeom prst="rect">
            <a:avLst/>
          </a:prstGeom>
        </p:spPr>
      </p:pic>
      <p:pic>
        <p:nvPicPr>
          <p:cNvPr id="12" name="Picture 11">
            <a:extLst>
              <a:ext uri="{FF2B5EF4-FFF2-40B4-BE49-F238E27FC236}">
                <a16:creationId xmlns:a16="http://schemas.microsoft.com/office/drawing/2014/main" id="{ACC69186-77F7-5747-82DF-96CD06EF37A8}"/>
              </a:ext>
            </a:extLst>
          </p:cNvPr>
          <p:cNvPicPr>
            <a:picLocks noChangeAspect="1"/>
          </p:cNvPicPr>
          <p:nvPr/>
        </p:nvPicPr>
        <p:blipFill>
          <a:blip r:embed="rId4"/>
          <a:stretch>
            <a:fillRect/>
          </a:stretch>
        </p:blipFill>
        <p:spPr>
          <a:xfrm>
            <a:off x="702296" y="3612808"/>
            <a:ext cx="5453322" cy="975521"/>
          </a:xfrm>
          <a:prstGeom prst="rect">
            <a:avLst/>
          </a:prstGeom>
        </p:spPr>
      </p:pic>
      <p:pic>
        <p:nvPicPr>
          <p:cNvPr id="13" name="Picture 12">
            <a:extLst>
              <a:ext uri="{FF2B5EF4-FFF2-40B4-BE49-F238E27FC236}">
                <a16:creationId xmlns:a16="http://schemas.microsoft.com/office/drawing/2014/main" id="{295498D0-00A0-1F4D-BE07-47B264BEFEFE}"/>
              </a:ext>
            </a:extLst>
          </p:cNvPr>
          <p:cNvPicPr>
            <a:picLocks noChangeAspect="1"/>
          </p:cNvPicPr>
          <p:nvPr/>
        </p:nvPicPr>
        <p:blipFill>
          <a:blip r:embed="rId5"/>
          <a:stretch>
            <a:fillRect/>
          </a:stretch>
        </p:blipFill>
        <p:spPr>
          <a:xfrm>
            <a:off x="380999" y="5168900"/>
            <a:ext cx="6640037" cy="549047"/>
          </a:xfrm>
          <a:prstGeom prst="rect">
            <a:avLst/>
          </a:prstGeom>
        </p:spPr>
      </p:pic>
    </p:spTree>
    <p:extLst>
      <p:ext uri="{BB962C8B-B14F-4D97-AF65-F5344CB8AC3E}">
        <p14:creationId xmlns:p14="http://schemas.microsoft.com/office/powerpoint/2010/main" val="29039616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CC813-D591-4945-BB62-DA2D0D151769}"/>
              </a:ext>
            </a:extLst>
          </p:cNvPr>
          <p:cNvSpPr>
            <a:spLocks noGrp="1"/>
          </p:cNvSpPr>
          <p:nvPr>
            <p:ph type="title"/>
          </p:nvPr>
        </p:nvSpPr>
        <p:spPr/>
        <p:txBody>
          <a:bodyPr/>
          <a:lstStyle/>
          <a:p>
            <a:r>
              <a:rPr lang="en-US" dirty="0"/>
              <a:t>Hamiltonian MCMC</a:t>
            </a:r>
          </a:p>
        </p:txBody>
      </p:sp>
      <p:sp>
        <p:nvSpPr>
          <p:cNvPr id="3" name="Content Placeholder 2">
            <a:extLst>
              <a:ext uri="{FF2B5EF4-FFF2-40B4-BE49-F238E27FC236}">
                <a16:creationId xmlns:a16="http://schemas.microsoft.com/office/drawing/2014/main" id="{FC32B912-11E3-A847-9480-525F4295CCFD}"/>
              </a:ext>
            </a:extLst>
          </p:cNvPr>
          <p:cNvSpPr>
            <a:spLocks noGrp="1"/>
          </p:cNvSpPr>
          <p:nvPr>
            <p:ph idx="1"/>
          </p:nvPr>
        </p:nvSpPr>
        <p:spPr/>
        <p:txBody>
          <a:bodyPr/>
          <a:lstStyle/>
          <a:p>
            <a:r>
              <a:rPr lang="en-US" dirty="0"/>
              <a:t>Uses gradient information (so often not possible to use)</a:t>
            </a:r>
          </a:p>
          <a:p>
            <a:r>
              <a:rPr lang="en-US" dirty="0"/>
              <a:t>Typically much more efficient than standard Metropolis-Hastings</a:t>
            </a:r>
          </a:p>
        </p:txBody>
      </p:sp>
      <p:pic>
        <p:nvPicPr>
          <p:cNvPr id="4" name="Picture 3">
            <a:extLst>
              <a:ext uri="{FF2B5EF4-FFF2-40B4-BE49-F238E27FC236}">
                <a16:creationId xmlns:a16="http://schemas.microsoft.com/office/drawing/2014/main" id="{BA0A1870-6759-D34C-A802-229D807D1E88}"/>
              </a:ext>
            </a:extLst>
          </p:cNvPr>
          <p:cNvPicPr>
            <a:picLocks noChangeAspect="1"/>
          </p:cNvPicPr>
          <p:nvPr/>
        </p:nvPicPr>
        <p:blipFill>
          <a:blip r:embed="rId2"/>
          <a:stretch>
            <a:fillRect/>
          </a:stretch>
        </p:blipFill>
        <p:spPr>
          <a:xfrm>
            <a:off x="4171949" y="3111499"/>
            <a:ext cx="4574433" cy="754857"/>
          </a:xfrm>
          <a:prstGeom prst="rect">
            <a:avLst/>
          </a:prstGeom>
        </p:spPr>
      </p:pic>
      <p:pic>
        <p:nvPicPr>
          <p:cNvPr id="5" name="Picture 4">
            <a:extLst>
              <a:ext uri="{FF2B5EF4-FFF2-40B4-BE49-F238E27FC236}">
                <a16:creationId xmlns:a16="http://schemas.microsoft.com/office/drawing/2014/main" id="{7A9AF88B-BE17-6E4E-8328-57418BDAA8E0}"/>
              </a:ext>
            </a:extLst>
          </p:cNvPr>
          <p:cNvPicPr>
            <a:picLocks noChangeAspect="1"/>
          </p:cNvPicPr>
          <p:nvPr/>
        </p:nvPicPr>
        <p:blipFill>
          <a:blip r:embed="rId3"/>
          <a:stretch>
            <a:fillRect/>
          </a:stretch>
        </p:blipFill>
        <p:spPr>
          <a:xfrm>
            <a:off x="4816020" y="4213566"/>
            <a:ext cx="3243063" cy="407420"/>
          </a:xfrm>
          <a:prstGeom prst="rect">
            <a:avLst/>
          </a:prstGeom>
        </p:spPr>
      </p:pic>
    </p:spTree>
    <p:extLst>
      <p:ext uri="{BB962C8B-B14F-4D97-AF65-F5344CB8AC3E}">
        <p14:creationId xmlns:p14="http://schemas.microsoft.com/office/powerpoint/2010/main" val="3793689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2C8AF-C431-704D-8326-D5365CCEBF8A}"/>
              </a:ext>
            </a:extLst>
          </p:cNvPr>
          <p:cNvSpPr>
            <a:spLocks noGrp="1"/>
          </p:cNvSpPr>
          <p:nvPr>
            <p:ph type="title"/>
          </p:nvPr>
        </p:nvSpPr>
        <p:spPr/>
        <p:txBody>
          <a:bodyPr/>
          <a:lstStyle/>
          <a:p>
            <a:r>
              <a:rPr lang="en-US" dirty="0"/>
              <a:t>Example (Simple)</a:t>
            </a:r>
          </a:p>
        </p:txBody>
      </p:sp>
      <p:sp>
        <p:nvSpPr>
          <p:cNvPr id="3" name="Content Placeholder 2">
            <a:extLst>
              <a:ext uri="{FF2B5EF4-FFF2-40B4-BE49-F238E27FC236}">
                <a16:creationId xmlns:a16="http://schemas.microsoft.com/office/drawing/2014/main" id="{7DFE9583-A749-7943-927A-AD96470B659E}"/>
              </a:ext>
            </a:extLst>
          </p:cNvPr>
          <p:cNvSpPr>
            <a:spLocks noGrp="1"/>
          </p:cNvSpPr>
          <p:nvPr>
            <p:ph idx="1"/>
          </p:nvPr>
        </p:nvSpPr>
        <p:spPr>
          <a:xfrm>
            <a:off x="838200" y="1825625"/>
            <a:ext cx="10515600" cy="4351338"/>
          </a:xfrm>
        </p:spPr>
        <p:txBody>
          <a:bodyPr/>
          <a:lstStyle/>
          <a:p>
            <a:r>
              <a:rPr lang="en-US" dirty="0"/>
              <a:t>A 1 dimensional quadratic model</a:t>
            </a:r>
          </a:p>
          <a:p>
            <a:endParaRPr lang="en-US" dirty="0"/>
          </a:p>
          <a:p>
            <a:endParaRPr lang="en-US" dirty="0"/>
          </a:p>
          <a:p>
            <a:r>
              <a:rPr lang="en-US" dirty="0"/>
              <a:t>A multidimensional quadratic model</a:t>
            </a:r>
          </a:p>
        </p:txBody>
      </p:sp>
      <p:pic>
        <p:nvPicPr>
          <p:cNvPr id="4" name="Picture 3">
            <a:extLst>
              <a:ext uri="{FF2B5EF4-FFF2-40B4-BE49-F238E27FC236}">
                <a16:creationId xmlns:a16="http://schemas.microsoft.com/office/drawing/2014/main" id="{1ABAB688-2E66-9448-94F7-7CF4EEB2C9B8}"/>
              </a:ext>
            </a:extLst>
          </p:cNvPr>
          <p:cNvPicPr>
            <a:picLocks noChangeAspect="1"/>
          </p:cNvPicPr>
          <p:nvPr/>
        </p:nvPicPr>
        <p:blipFill>
          <a:blip r:embed="rId2"/>
          <a:stretch>
            <a:fillRect/>
          </a:stretch>
        </p:blipFill>
        <p:spPr>
          <a:xfrm>
            <a:off x="6587044" y="2194957"/>
            <a:ext cx="5519620" cy="3515378"/>
          </a:xfrm>
          <a:prstGeom prst="rect">
            <a:avLst/>
          </a:prstGeom>
        </p:spPr>
      </p:pic>
      <p:pic>
        <p:nvPicPr>
          <p:cNvPr id="5" name="Picture 4">
            <a:extLst>
              <a:ext uri="{FF2B5EF4-FFF2-40B4-BE49-F238E27FC236}">
                <a16:creationId xmlns:a16="http://schemas.microsoft.com/office/drawing/2014/main" id="{320F783B-DBCC-5648-A645-957D8D452876}"/>
              </a:ext>
            </a:extLst>
          </p:cNvPr>
          <p:cNvPicPr>
            <a:picLocks noChangeAspect="1"/>
          </p:cNvPicPr>
          <p:nvPr/>
        </p:nvPicPr>
        <p:blipFill>
          <a:blip r:embed="rId3"/>
          <a:stretch>
            <a:fillRect/>
          </a:stretch>
        </p:blipFill>
        <p:spPr>
          <a:xfrm>
            <a:off x="1329244" y="2544635"/>
            <a:ext cx="4766756" cy="425061"/>
          </a:xfrm>
          <a:prstGeom prst="rect">
            <a:avLst/>
          </a:prstGeom>
        </p:spPr>
      </p:pic>
      <p:pic>
        <p:nvPicPr>
          <p:cNvPr id="7" name="Picture 6">
            <a:extLst>
              <a:ext uri="{FF2B5EF4-FFF2-40B4-BE49-F238E27FC236}">
                <a16:creationId xmlns:a16="http://schemas.microsoft.com/office/drawing/2014/main" id="{F0A711BB-BAC7-A546-A89F-5DC0056D2898}"/>
              </a:ext>
            </a:extLst>
          </p:cNvPr>
          <p:cNvPicPr>
            <a:picLocks noChangeAspect="1"/>
          </p:cNvPicPr>
          <p:nvPr/>
        </p:nvPicPr>
        <p:blipFill>
          <a:blip r:embed="rId4"/>
          <a:stretch>
            <a:fillRect/>
          </a:stretch>
        </p:blipFill>
        <p:spPr>
          <a:xfrm>
            <a:off x="838200" y="4161179"/>
            <a:ext cx="5632045" cy="425060"/>
          </a:xfrm>
          <a:prstGeom prst="rect">
            <a:avLst/>
          </a:prstGeom>
        </p:spPr>
      </p:pic>
    </p:spTree>
    <p:extLst>
      <p:ext uri="{BB962C8B-B14F-4D97-AF65-F5344CB8AC3E}">
        <p14:creationId xmlns:p14="http://schemas.microsoft.com/office/powerpoint/2010/main" val="3980406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1909A-D4BE-D64A-9AD7-B03DF0010DFE}"/>
              </a:ext>
            </a:extLst>
          </p:cNvPr>
          <p:cNvSpPr>
            <a:spLocks noGrp="1"/>
          </p:cNvSpPr>
          <p:nvPr>
            <p:ph type="title"/>
          </p:nvPr>
        </p:nvSpPr>
        <p:spPr/>
        <p:txBody>
          <a:bodyPr/>
          <a:lstStyle/>
          <a:p>
            <a:r>
              <a:rPr lang="en-US" dirty="0"/>
              <a:t>Example (Advanced)</a:t>
            </a:r>
          </a:p>
        </p:txBody>
      </p:sp>
      <p:sp>
        <p:nvSpPr>
          <p:cNvPr id="3" name="Content Placeholder 2">
            <a:extLst>
              <a:ext uri="{FF2B5EF4-FFF2-40B4-BE49-F238E27FC236}">
                <a16:creationId xmlns:a16="http://schemas.microsoft.com/office/drawing/2014/main" id="{D2CDFFF3-B259-D644-9F63-2578B837DFA7}"/>
              </a:ext>
            </a:extLst>
          </p:cNvPr>
          <p:cNvSpPr>
            <a:spLocks noGrp="1"/>
          </p:cNvSpPr>
          <p:nvPr>
            <p:ph idx="1"/>
          </p:nvPr>
        </p:nvSpPr>
        <p:spPr>
          <a:xfrm>
            <a:off x="1024813" y="1618764"/>
            <a:ext cx="10515600" cy="1048204"/>
          </a:xfrm>
        </p:spPr>
        <p:txBody>
          <a:bodyPr/>
          <a:lstStyle/>
          <a:p>
            <a:r>
              <a:rPr lang="en-US" dirty="0"/>
              <a:t>Fitting a gravitational lens magnification pattern to PKS 1413+135</a:t>
            </a:r>
          </a:p>
        </p:txBody>
      </p:sp>
      <p:pic>
        <p:nvPicPr>
          <p:cNvPr id="7" name="Picture 6">
            <a:extLst>
              <a:ext uri="{FF2B5EF4-FFF2-40B4-BE49-F238E27FC236}">
                <a16:creationId xmlns:a16="http://schemas.microsoft.com/office/drawing/2014/main" id="{255A9772-9CDA-4B48-802C-D4395C6AB220}"/>
              </a:ext>
            </a:extLst>
          </p:cNvPr>
          <p:cNvPicPr>
            <a:picLocks noChangeAspect="1"/>
          </p:cNvPicPr>
          <p:nvPr/>
        </p:nvPicPr>
        <p:blipFill>
          <a:blip r:embed="rId2"/>
          <a:stretch>
            <a:fillRect/>
          </a:stretch>
        </p:blipFill>
        <p:spPr>
          <a:xfrm>
            <a:off x="2009192" y="2142866"/>
            <a:ext cx="8546841" cy="4883152"/>
          </a:xfrm>
          <a:prstGeom prst="rect">
            <a:avLst/>
          </a:prstGeom>
        </p:spPr>
      </p:pic>
    </p:spTree>
    <p:extLst>
      <p:ext uri="{BB962C8B-B14F-4D97-AF65-F5344CB8AC3E}">
        <p14:creationId xmlns:p14="http://schemas.microsoft.com/office/powerpoint/2010/main" val="1619454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28A1C-035E-8A4B-9E12-E4E5E343CE74}"/>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50B5A9B2-7BAE-AF4D-8001-9F15D7B5814C}"/>
              </a:ext>
            </a:extLst>
          </p:cNvPr>
          <p:cNvPicPr>
            <a:picLocks noGrp="1" noChangeAspect="1"/>
          </p:cNvPicPr>
          <p:nvPr>
            <p:ph idx="1"/>
          </p:nvPr>
        </p:nvPicPr>
        <p:blipFill>
          <a:blip r:embed="rId2"/>
          <a:stretch>
            <a:fillRect/>
          </a:stretch>
        </p:blipFill>
        <p:spPr>
          <a:xfrm>
            <a:off x="6711820" y="111467"/>
            <a:ext cx="5257800" cy="6635066"/>
          </a:xfrm>
        </p:spPr>
      </p:pic>
      <p:pic>
        <p:nvPicPr>
          <p:cNvPr id="6" name="Picture 5">
            <a:extLst>
              <a:ext uri="{FF2B5EF4-FFF2-40B4-BE49-F238E27FC236}">
                <a16:creationId xmlns:a16="http://schemas.microsoft.com/office/drawing/2014/main" id="{0480B15D-B2D4-374C-B712-EFAC7225A522}"/>
              </a:ext>
            </a:extLst>
          </p:cNvPr>
          <p:cNvPicPr>
            <a:picLocks noChangeAspect="1"/>
          </p:cNvPicPr>
          <p:nvPr/>
        </p:nvPicPr>
        <p:blipFill>
          <a:blip r:embed="rId3"/>
          <a:stretch>
            <a:fillRect/>
          </a:stretch>
        </p:blipFill>
        <p:spPr>
          <a:xfrm>
            <a:off x="690206" y="2066601"/>
            <a:ext cx="5797313" cy="401476"/>
          </a:xfrm>
          <a:prstGeom prst="rect">
            <a:avLst/>
          </a:prstGeom>
        </p:spPr>
      </p:pic>
      <p:sp>
        <p:nvSpPr>
          <p:cNvPr id="7" name="TextBox 6">
            <a:extLst>
              <a:ext uri="{FF2B5EF4-FFF2-40B4-BE49-F238E27FC236}">
                <a16:creationId xmlns:a16="http://schemas.microsoft.com/office/drawing/2014/main" id="{528EA846-A997-1541-93F1-808E558245CF}"/>
              </a:ext>
            </a:extLst>
          </p:cNvPr>
          <p:cNvSpPr txBox="1"/>
          <p:nvPr/>
        </p:nvSpPr>
        <p:spPr>
          <a:xfrm>
            <a:off x="838200" y="3558927"/>
            <a:ext cx="5405168" cy="830997"/>
          </a:xfrm>
          <a:prstGeom prst="rect">
            <a:avLst/>
          </a:prstGeom>
          <a:noFill/>
        </p:spPr>
        <p:txBody>
          <a:bodyPr wrap="square" rtlCol="0">
            <a:spAutoFit/>
          </a:bodyPr>
          <a:lstStyle/>
          <a:p>
            <a:pPr marL="342900" indent="-342900">
              <a:buFont typeface="Arial" panose="020B0604020202020204" pitchFamily="34" charset="0"/>
              <a:buChar char="•"/>
            </a:pPr>
            <a:r>
              <a:rPr lang="en-US" sz="2400" dirty="0"/>
              <a:t>Very different models, same fitting paradigm.</a:t>
            </a:r>
          </a:p>
        </p:txBody>
      </p:sp>
    </p:spTree>
    <p:extLst>
      <p:ext uri="{BB962C8B-B14F-4D97-AF65-F5344CB8AC3E}">
        <p14:creationId xmlns:p14="http://schemas.microsoft.com/office/powerpoint/2010/main" val="20956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72CBD-4FA3-EF4F-B1FA-3FE7207EE41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7FC3370B-4136-4342-BD66-FE68E540CE78}"/>
              </a:ext>
            </a:extLst>
          </p:cNvPr>
          <p:cNvSpPr>
            <a:spLocks noGrp="1"/>
          </p:cNvSpPr>
          <p:nvPr>
            <p:ph idx="1"/>
          </p:nvPr>
        </p:nvSpPr>
        <p:spPr/>
        <p:txBody>
          <a:bodyPr/>
          <a:lstStyle/>
          <a:p>
            <a:r>
              <a:rPr lang="en-US" dirty="0"/>
              <a:t>Goodness of fit and merit functions</a:t>
            </a:r>
          </a:p>
          <a:p>
            <a:r>
              <a:rPr lang="en-US" dirty="0"/>
              <a:t>Least squares</a:t>
            </a:r>
          </a:p>
          <a:p>
            <a:r>
              <a:rPr lang="en-US" dirty="0"/>
              <a:t>Linear models</a:t>
            </a:r>
          </a:p>
          <a:p>
            <a:r>
              <a:rPr lang="en-US" dirty="0"/>
              <a:t>Errors</a:t>
            </a:r>
          </a:p>
          <a:p>
            <a:r>
              <a:rPr lang="en-US" dirty="0"/>
              <a:t>Regularization</a:t>
            </a:r>
          </a:p>
          <a:p>
            <a:r>
              <a:rPr lang="en-US" dirty="0"/>
              <a:t>Nonlinear models</a:t>
            </a:r>
          </a:p>
          <a:p>
            <a:r>
              <a:rPr lang="en-US" dirty="0"/>
              <a:t>Markov Chain Monte Carlo</a:t>
            </a:r>
          </a:p>
          <a:p>
            <a:endParaRPr lang="en-US" dirty="0"/>
          </a:p>
        </p:txBody>
      </p:sp>
    </p:spTree>
    <p:extLst>
      <p:ext uri="{BB962C8B-B14F-4D97-AF65-F5344CB8AC3E}">
        <p14:creationId xmlns:p14="http://schemas.microsoft.com/office/powerpoint/2010/main" val="2902123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B9323-638C-4549-9C96-EC33F568FF0D}"/>
              </a:ext>
            </a:extLst>
          </p:cNvPr>
          <p:cNvSpPr>
            <a:spLocks noGrp="1"/>
          </p:cNvSpPr>
          <p:nvPr>
            <p:ph type="title"/>
          </p:nvPr>
        </p:nvSpPr>
        <p:spPr/>
        <p:txBody>
          <a:bodyPr/>
          <a:lstStyle/>
          <a:p>
            <a:r>
              <a:rPr lang="en-US" dirty="0"/>
              <a:t>Likelihood Function</a:t>
            </a:r>
          </a:p>
        </p:txBody>
      </p:sp>
      <p:sp>
        <p:nvSpPr>
          <p:cNvPr id="3" name="Content Placeholder 2">
            <a:extLst>
              <a:ext uri="{FF2B5EF4-FFF2-40B4-BE49-F238E27FC236}">
                <a16:creationId xmlns:a16="http://schemas.microsoft.com/office/drawing/2014/main" id="{9BEF9A9E-6221-1245-BAED-7C269880F793}"/>
              </a:ext>
            </a:extLst>
          </p:cNvPr>
          <p:cNvSpPr>
            <a:spLocks noGrp="1"/>
          </p:cNvSpPr>
          <p:nvPr>
            <p:ph idx="1"/>
          </p:nvPr>
        </p:nvSpPr>
        <p:spPr>
          <a:xfrm>
            <a:off x="838200" y="1690688"/>
            <a:ext cx="6845300" cy="4351338"/>
          </a:xfrm>
        </p:spPr>
        <p:txBody>
          <a:bodyPr>
            <a:normAutofit/>
          </a:bodyPr>
          <a:lstStyle/>
          <a:p>
            <a:r>
              <a:rPr lang="en-US" dirty="0"/>
              <a:t>Probability of your data given your model </a:t>
            </a:r>
          </a:p>
          <a:p>
            <a:endParaRPr lang="en-US" dirty="0"/>
          </a:p>
          <a:p>
            <a:endParaRPr lang="en-US" dirty="0"/>
          </a:p>
          <a:p>
            <a:endParaRPr lang="en-US" dirty="0"/>
          </a:p>
          <a:p>
            <a:endParaRPr lang="en-US" dirty="0"/>
          </a:p>
          <a:p>
            <a:r>
              <a:rPr lang="en-US" dirty="0"/>
              <a:t>Measured data always has some degree of uncertainty.</a:t>
            </a:r>
          </a:p>
          <a:p>
            <a:r>
              <a:rPr lang="en-US" dirty="0"/>
              <a:t>Even if your model is perfectly specified, your likelihood will never be L = 1.</a:t>
            </a:r>
          </a:p>
        </p:txBody>
      </p:sp>
      <p:pic>
        <p:nvPicPr>
          <p:cNvPr id="6" name="Picture 5">
            <a:extLst>
              <a:ext uri="{FF2B5EF4-FFF2-40B4-BE49-F238E27FC236}">
                <a16:creationId xmlns:a16="http://schemas.microsoft.com/office/drawing/2014/main" id="{BE67D871-5475-FC42-AFC4-6CD72629D1B0}"/>
              </a:ext>
            </a:extLst>
          </p:cNvPr>
          <p:cNvPicPr>
            <a:picLocks noChangeAspect="1"/>
          </p:cNvPicPr>
          <p:nvPr/>
        </p:nvPicPr>
        <p:blipFill>
          <a:blip r:embed="rId2"/>
          <a:stretch>
            <a:fillRect/>
          </a:stretch>
        </p:blipFill>
        <p:spPr>
          <a:xfrm>
            <a:off x="1650781" y="2787650"/>
            <a:ext cx="4445219" cy="641350"/>
          </a:xfrm>
          <a:prstGeom prst="rect">
            <a:avLst/>
          </a:prstGeom>
        </p:spPr>
      </p:pic>
      <p:pic>
        <p:nvPicPr>
          <p:cNvPr id="8" name="Picture 7">
            <a:extLst>
              <a:ext uri="{FF2B5EF4-FFF2-40B4-BE49-F238E27FC236}">
                <a16:creationId xmlns:a16="http://schemas.microsoft.com/office/drawing/2014/main" id="{5FC8E890-D65D-DB4F-8F08-A48FEC685AC1}"/>
              </a:ext>
            </a:extLst>
          </p:cNvPr>
          <p:cNvPicPr>
            <a:picLocks noChangeAspect="1"/>
          </p:cNvPicPr>
          <p:nvPr/>
        </p:nvPicPr>
        <p:blipFill>
          <a:blip r:embed="rId3"/>
          <a:stretch>
            <a:fillRect/>
          </a:stretch>
        </p:blipFill>
        <p:spPr>
          <a:xfrm>
            <a:off x="7501368" y="2243536"/>
            <a:ext cx="4478232" cy="2994818"/>
          </a:xfrm>
          <a:prstGeom prst="rect">
            <a:avLst/>
          </a:prstGeom>
        </p:spPr>
      </p:pic>
      <p:pic>
        <p:nvPicPr>
          <p:cNvPr id="9" name="Picture 8">
            <a:extLst>
              <a:ext uri="{FF2B5EF4-FFF2-40B4-BE49-F238E27FC236}">
                <a16:creationId xmlns:a16="http://schemas.microsoft.com/office/drawing/2014/main" id="{C7DB21DE-0214-E04C-81A1-D95543470AD1}"/>
              </a:ext>
            </a:extLst>
          </p:cNvPr>
          <p:cNvPicPr>
            <a:picLocks noChangeAspect="1"/>
          </p:cNvPicPr>
          <p:nvPr/>
        </p:nvPicPr>
        <p:blipFill>
          <a:blip r:embed="rId4"/>
          <a:stretch>
            <a:fillRect/>
          </a:stretch>
        </p:blipFill>
        <p:spPr>
          <a:xfrm>
            <a:off x="7501367" y="5881130"/>
            <a:ext cx="3001258" cy="506970"/>
          </a:xfrm>
          <a:prstGeom prst="rect">
            <a:avLst/>
          </a:prstGeom>
        </p:spPr>
      </p:pic>
    </p:spTree>
    <p:extLst>
      <p:ext uri="{BB962C8B-B14F-4D97-AF65-F5344CB8AC3E}">
        <p14:creationId xmlns:p14="http://schemas.microsoft.com/office/powerpoint/2010/main" val="18837891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2E5ED-808E-6A46-B878-E79B688A3E0D}"/>
              </a:ext>
            </a:extLst>
          </p:cNvPr>
          <p:cNvSpPr>
            <a:spLocks noGrp="1"/>
          </p:cNvSpPr>
          <p:nvPr>
            <p:ph type="title"/>
          </p:nvPr>
        </p:nvSpPr>
        <p:spPr/>
        <p:txBody>
          <a:bodyPr/>
          <a:lstStyle/>
          <a:p>
            <a:r>
              <a:rPr lang="en-US" dirty="0"/>
              <a:t>Likelihood Function</a:t>
            </a:r>
          </a:p>
        </p:txBody>
      </p:sp>
      <p:sp>
        <p:nvSpPr>
          <p:cNvPr id="4" name="Content Placeholder 2">
            <a:extLst>
              <a:ext uri="{FF2B5EF4-FFF2-40B4-BE49-F238E27FC236}">
                <a16:creationId xmlns:a16="http://schemas.microsoft.com/office/drawing/2014/main" id="{32C53673-02D5-1741-A81F-93D948B942D6}"/>
              </a:ext>
            </a:extLst>
          </p:cNvPr>
          <p:cNvSpPr txBox="1">
            <a:spLocks/>
          </p:cNvSpPr>
          <p:nvPr/>
        </p:nvSpPr>
        <p:spPr>
          <a:xfrm>
            <a:off x="660400" y="1739101"/>
            <a:ext cx="10515600" cy="39052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likelihood function can be used as a merit function: the model parameters that best fit your data maximize the likelihood function.</a:t>
            </a:r>
          </a:p>
          <a:p>
            <a:r>
              <a:rPr lang="en-US" dirty="0"/>
              <a:t>Its often easier minimize the log-likelihood function:</a:t>
            </a:r>
          </a:p>
          <a:p>
            <a:endParaRPr lang="en-US" dirty="0"/>
          </a:p>
          <a:p>
            <a:endParaRPr lang="en-US" dirty="0"/>
          </a:p>
          <a:p>
            <a:r>
              <a:rPr lang="en-US" dirty="0"/>
              <a:t>The specific likelihood function used depends on the error distribution of your data.</a:t>
            </a:r>
          </a:p>
          <a:p>
            <a:r>
              <a:rPr lang="en-US" dirty="0"/>
              <a:t>If the data points are independent and have Gaussian errors:</a:t>
            </a:r>
          </a:p>
        </p:txBody>
      </p:sp>
      <p:pic>
        <p:nvPicPr>
          <p:cNvPr id="6" name="Picture 5">
            <a:extLst>
              <a:ext uri="{FF2B5EF4-FFF2-40B4-BE49-F238E27FC236}">
                <a16:creationId xmlns:a16="http://schemas.microsoft.com/office/drawing/2014/main" id="{444C9219-D9A2-CD48-BB70-07D1D10BD146}"/>
              </a:ext>
            </a:extLst>
          </p:cNvPr>
          <p:cNvPicPr>
            <a:picLocks noChangeAspect="1"/>
          </p:cNvPicPr>
          <p:nvPr/>
        </p:nvPicPr>
        <p:blipFill>
          <a:blip r:embed="rId3"/>
          <a:stretch>
            <a:fillRect/>
          </a:stretch>
        </p:blipFill>
        <p:spPr>
          <a:xfrm>
            <a:off x="4832350" y="3429000"/>
            <a:ext cx="1695450" cy="419666"/>
          </a:xfrm>
          <a:prstGeom prst="rect">
            <a:avLst/>
          </a:prstGeom>
        </p:spPr>
      </p:pic>
      <p:pic>
        <p:nvPicPr>
          <p:cNvPr id="8" name="Picture 7">
            <a:extLst>
              <a:ext uri="{FF2B5EF4-FFF2-40B4-BE49-F238E27FC236}">
                <a16:creationId xmlns:a16="http://schemas.microsoft.com/office/drawing/2014/main" id="{19A838B3-23C6-7D4C-B30C-5CF9C5786FFD}"/>
              </a:ext>
            </a:extLst>
          </p:cNvPr>
          <p:cNvPicPr>
            <a:picLocks noChangeAspect="1"/>
          </p:cNvPicPr>
          <p:nvPr/>
        </p:nvPicPr>
        <p:blipFill>
          <a:blip r:embed="rId4"/>
          <a:stretch>
            <a:fillRect/>
          </a:stretch>
        </p:blipFill>
        <p:spPr>
          <a:xfrm>
            <a:off x="3728453" y="5644352"/>
            <a:ext cx="4735094" cy="995365"/>
          </a:xfrm>
          <a:prstGeom prst="rect">
            <a:avLst/>
          </a:prstGeom>
        </p:spPr>
      </p:pic>
      <p:pic>
        <p:nvPicPr>
          <p:cNvPr id="9" name="Picture 8">
            <a:extLst>
              <a:ext uri="{FF2B5EF4-FFF2-40B4-BE49-F238E27FC236}">
                <a16:creationId xmlns:a16="http://schemas.microsoft.com/office/drawing/2014/main" id="{26C4F5C6-3637-054F-9D9E-67A61CBF1324}"/>
              </a:ext>
            </a:extLst>
          </p:cNvPr>
          <p:cNvPicPr>
            <a:picLocks noChangeAspect="1"/>
          </p:cNvPicPr>
          <p:nvPr/>
        </p:nvPicPr>
        <p:blipFill>
          <a:blip r:embed="rId5"/>
          <a:stretch>
            <a:fillRect/>
          </a:stretch>
        </p:blipFill>
        <p:spPr>
          <a:xfrm>
            <a:off x="5624091" y="4654344"/>
            <a:ext cx="2381574" cy="402293"/>
          </a:xfrm>
          <a:prstGeom prst="rect">
            <a:avLst/>
          </a:prstGeom>
        </p:spPr>
      </p:pic>
    </p:spTree>
    <p:extLst>
      <p:ext uri="{BB962C8B-B14F-4D97-AF65-F5344CB8AC3E}">
        <p14:creationId xmlns:p14="http://schemas.microsoft.com/office/powerpoint/2010/main" val="2120376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6A6A6-C367-0742-929F-A7DF459E933F}"/>
              </a:ext>
            </a:extLst>
          </p:cNvPr>
          <p:cNvSpPr>
            <a:spLocks noGrp="1"/>
          </p:cNvSpPr>
          <p:nvPr>
            <p:ph type="title"/>
          </p:nvPr>
        </p:nvSpPr>
        <p:spPr/>
        <p:txBody>
          <a:bodyPr/>
          <a:lstStyle/>
          <a:p>
            <a:r>
              <a:rPr lang="en-US" dirty="0"/>
              <a:t>Chi-Squared</a:t>
            </a:r>
          </a:p>
        </p:txBody>
      </p:sp>
      <p:sp>
        <p:nvSpPr>
          <p:cNvPr id="3" name="Content Placeholder 2">
            <a:extLst>
              <a:ext uri="{FF2B5EF4-FFF2-40B4-BE49-F238E27FC236}">
                <a16:creationId xmlns:a16="http://schemas.microsoft.com/office/drawing/2014/main" id="{14E8DF7D-C0CD-584E-B199-D1494EFD6762}"/>
              </a:ext>
            </a:extLst>
          </p:cNvPr>
          <p:cNvSpPr>
            <a:spLocks noGrp="1"/>
          </p:cNvSpPr>
          <p:nvPr>
            <p:ph idx="1"/>
          </p:nvPr>
        </p:nvSpPr>
        <p:spPr>
          <a:xfrm>
            <a:off x="1016000" y="3028951"/>
            <a:ext cx="10515600" cy="4351338"/>
          </a:xfrm>
        </p:spPr>
        <p:txBody>
          <a:bodyPr/>
          <a:lstStyle/>
          <a:p>
            <a:r>
              <a:rPr lang="en-US" dirty="0"/>
              <a:t>Sum of squared residuals</a:t>
            </a:r>
          </a:p>
          <a:p>
            <a:r>
              <a:rPr lang="en-US" dirty="0"/>
              <a:t>Follows a chi-squared distribution with (N-k) degrees of freedom</a:t>
            </a:r>
          </a:p>
          <a:p>
            <a:r>
              <a:rPr lang="en-US" dirty="0"/>
              <a:t>A chi-squared distribution has mean (N-k) and variance 2(N-k)</a:t>
            </a:r>
          </a:p>
          <a:p>
            <a:endParaRPr lang="en-US" dirty="0"/>
          </a:p>
          <a:p>
            <a:r>
              <a:rPr lang="en-US" dirty="0"/>
              <a:t>Reduced chi squared (mean 1, variance 2/(N-k) ):</a:t>
            </a:r>
          </a:p>
        </p:txBody>
      </p:sp>
      <p:pic>
        <p:nvPicPr>
          <p:cNvPr id="8" name="Picture 7">
            <a:extLst>
              <a:ext uri="{FF2B5EF4-FFF2-40B4-BE49-F238E27FC236}">
                <a16:creationId xmlns:a16="http://schemas.microsoft.com/office/drawing/2014/main" id="{62FFD88D-7CB4-884B-82B6-6464BAD9F28E}"/>
              </a:ext>
            </a:extLst>
          </p:cNvPr>
          <p:cNvPicPr>
            <a:picLocks noChangeAspect="1"/>
          </p:cNvPicPr>
          <p:nvPr/>
        </p:nvPicPr>
        <p:blipFill>
          <a:blip r:embed="rId2"/>
          <a:stretch>
            <a:fillRect/>
          </a:stretch>
        </p:blipFill>
        <p:spPr>
          <a:xfrm>
            <a:off x="3792232" y="1550988"/>
            <a:ext cx="4607535" cy="1116012"/>
          </a:xfrm>
          <a:prstGeom prst="rect">
            <a:avLst/>
          </a:prstGeom>
        </p:spPr>
      </p:pic>
      <p:pic>
        <p:nvPicPr>
          <p:cNvPr id="9" name="Picture 8">
            <a:extLst>
              <a:ext uri="{FF2B5EF4-FFF2-40B4-BE49-F238E27FC236}">
                <a16:creationId xmlns:a16="http://schemas.microsoft.com/office/drawing/2014/main" id="{5F2058FA-E0D2-E64A-B2FF-F7777DC0BD36}"/>
              </a:ext>
            </a:extLst>
          </p:cNvPr>
          <p:cNvPicPr>
            <a:picLocks noChangeAspect="1"/>
          </p:cNvPicPr>
          <p:nvPr/>
        </p:nvPicPr>
        <p:blipFill>
          <a:blip r:embed="rId3"/>
          <a:stretch>
            <a:fillRect/>
          </a:stretch>
        </p:blipFill>
        <p:spPr>
          <a:xfrm>
            <a:off x="9034767" y="5204620"/>
            <a:ext cx="1178214" cy="996950"/>
          </a:xfrm>
          <a:prstGeom prst="rect">
            <a:avLst/>
          </a:prstGeom>
        </p:spPr>
      </p:pic>
    </p:spTree>
    <p:extLst>
      <p:ext uri="{BB962C8B-B14F-4D97-AF65-F5344CB8AC3E}">
        <p14:creationId xmlns:p14="http://schemas.microsoft.com/office/powerpoint/2010/main" val="23187588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5273</TotalTime>
  <Words>997</Words>
  <Application>Microsoft Macintosh PowerPoint</Application>
  <PresentationFormat>Widescreen</PresentationFormat>
  <Paragraphs>166</Paragraphs>
  <Slides>29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Modeling of Data</vt:lpstr>
      <vt:lpstr>General Problem setup</vt:lpstr>
      <vt:lpstr>Example (Simple)</vt:lpstr>
      <vt:lpstr>Example (Advanced)</vt:lpstr>
      <vt:lpstr>PowerPoint Presentation</vt:lpstr>
      <vt:lpstr>Outline</vt:lpstr>
      <vt:lpstr>Likelihood Function</vt:lpstr>
      <vt:lpstr>Likelihood Function</vt:lpstr>
      <vt:lpstr>Chi-Squared</vt:lpstr>
      <vt:lpstr>Summary</vt:lpstr>
      <vt:lpstr>Least squares with linear models</vt:lpstr>
      <vt:lpstr>Least Squares with linear models</vt:lpstr>
      <vt:lpstr>PowerPoint Presentation</vt:lpstr>
      <vt:lpstr>Minimizing the Merit function</vt:lpstr>
      <vt:lpstr>What about with data errors?</vt:lpstr>
      <vt:lpstr>Errors on our model parameter estimates</vt:lpstr>
      <vt:lpstr>Linearization: the power of linear models</vt:lpstr>
      <vt:lpstr>Assessing goodness of fit</vt:lpstr>
      <vt:lpstr>Techniques to prevent overfitting</vt:lpstr>
      <vt:lpstr>Non-linear Models</vt:lpstr>
      <vt:lpstr>Markov Chain Monte Carlo</vt:lpstr>
      <vt:lpstr>Useful to use log probabilities</vt:lpstr>
      <vt:lpstr>How can we sample from              ? </vt:lpstr>
      <vt:lpstr>In our case</vt:lpstr>
      <vt:lpstr>How many steps before convergence?</vt:lpstr>
      <vt:lpstr>Corner Plot</vt:lpstr>
      <vt:lpstr>Example</vt:lpstr>
      <vt:lpstr>Example 2D Ising model</vt:lpstr>
      <vt:lpstr>Hamiltonian MCMC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of Data</dc:title>
  <dc:creator>Lawrence Peirson</dc:creator>
  <cp:lastModifiedBy>Tom Abel</cp:lastModifiedBy>
  <cp:revision>56</cp:revision>
  <dcterms:created xsi:type="dcterms:W3CDTF">2021-02-16T23:52:15Z</dcterms:created>
  <dcterms:modified xsi:type="dcterms:W3CDTF">2023-04-25T19:19:29Z</dcterms:modified>
</cp:coreProperties>
</file>

<file path=docProps/thumbnail.jpeg>
</file>